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notesMasterIdLst>
    <p:notesMasterId r:id="rId56"/>
  </p:notesMasterIdLst>
  <p:handoutMasterIdLst>
    <p:handoutMasterId r:id="rId57"/>
  </p:handoutMasterIdLst>
  <p:sldIdLst>
    <p:sldId id="1176" r:id="rId2"/>
    <p:sldId id="1177" r:id="rId3"/>
    <p:sldId id="1178" r:id="rId4"/>
    <p:sldId id="1131" r:id="rId5"/>
    <p:sldId id="1132" r:id="rId6"/>
    <p:sldId id="1133" r:id="rId7"/>
    <p:sldId id="1134" r:id="rId8"/>
    <p:sldId id="1135" r:id="rId9"/>
    <p:sldId id="1136" r:id="rId10"/>
    <p:sldId id="1137" r:id="rId11"/>
    <p:sldId id="1138" r:id="rId12"/>
    <p:sldId id="1139" r:id="rId13"/>
    <p:sldId id="1140" r:id="rId14"/>
    <p:sldId id="1141" r:id="rId15"/>
    <p:sldId id="1142" r:id="rId16"/>
    <p:sldId id="1143" r:id="rId17"/>
    <p:sldId id="1144" r:id="rId18"/>
    <p:sldId id="1145" r:id="rId19"/>
    <p:sldId id="1146" r:id="rId20"/>
    <p:sldId id="1147" r:id="rId21"/>
    <p:sldId id="1148" r:id="rId22"/>
    <p:sldId id="1149" r:id="rId23"/>
    <p:sldId id="1150" r:id="rId24"/>
    <p:sldId id="1151" r:id="rId25"/>
    <p:sldId id="1152" r:id="rId26"/>
    <p:sldId id="1153" r:id="rId27"/>
    <p:sldId id="1154" r:id="rId28"/>
    <p:sldId id="1155" r:id="rId29"/>
    <p:sldId id="1156" r:id="rId30"/>
    <p:sldId id="1157" r:id="rId31"/>
    <p:sldId id="1158" r:id="rId32"/>
    <p:sldId id="1159" r:id="rId33"/>
    <p:sldId id="1160" r:id="rId34"/>
    <p:sldId id="1161" r:id="rId35"/>
    <p:sldId id="1162" r:id="rId36"/>
    <p:sldId id="1163" r:id="rId37"/>
    <p:sldId id="1164" r:id="rId38"/>
    <p:sldId id="1165" r:id="rId39"/>
    <p:sldId id="1166" r:id="rId40"/>
    <p:sldId id="1167" r:id="rId41"/>
    <p:sldId id="1168" r:id="rId42"/>
    <p:sldId id="1169" r:id="rId43"/>
    <p:sldId id="1170" r:id="rId44"/>
    <p:sldId id="1171" r:id="rId45"/>
    <p:sldId id="1172" r:id="rId46"/>
    <p:sldId id="1173" r:id="rId47"/>
    <p:sldId id="1174" r:id="rId48"/>
    <p:sldId id="1175" r:id="rId49"/>
    <p:sldId id="1127" r:id="rId50"/>
    <p:sldId id="528" r:id="rId51"/>
    <p:sldId id="1181" r:id="rId52"/>
    <p:sldId id="1180" r:id="rId53"/>
    <p:sldId id="1129" r:id="rId54"/>
    <p:sldId id="1130" r:id="rId5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709A2BE3-2D0E-4BDF-9E7B-B5B14B6C6981}">
          <p14:sldIdLst>
            <p14:sldId id="1176"/>
            <p14:sldId id="1177"/>
            <p14:sldId id="1178"/>
          </p14:sldIdLst>
        </p14:section>
        <p14:section name="Data Definition and Datatypes" id="{4C2182BE-4B88-4D56-9DB6-E01540733B09}">
          <p14:sldIdLst>
            <p14:sldId id="1131"/>
            <p14:sldId id="1132"/>
            <p14:sldId id="1133"/>
            <p14:sldId id="1134"/>
            <p14:sldId id="1135"/>
            <p14:sldId id="1136"/>
            <p14:sldId id="1137"/>
            <p14:sldId id="1138"/>
            <p14:sldId id="1139"/>
            <p14:sldId id="1140"/>
            <p14:sldId id="1141"/>
            <p14:sldId id="1142"/>
            <p14:sldId id="1143"/>
            <p14:sldId id="1144"/>
            <p14:sldId id="1145"/>
            <p14:sldId id="1146"/>
            <p14:sldId id="1147"/>
            <p14:sldId id="1148"/>
            <p14:sldId id="1149"/>
            <p14:sldId id="1150"/>
            <p14:sldId id="1151"/>
            <p14:sldId id="1152"/>
            <p14:sldId id="1153"/>
            <p14:sldId id="1154"/>
            <p14:sldId id="1155"/>
            <p14:sldId id="1156"/>
            <p14:sldId id="1157"/>
            <p14:sldId id="1158"/>
            <p14:sldId id="1159"/>
            <p14:sldId id="1160"/>
            <p14:sldId id="1161"/>
            <p14:sldId id="1162"/>
            <p14:sldId id="1163"/>
            <p14:sldId id="1164"/>
            <p14:sldId id="1165"/>
            <p14:sldId id="1166"/>
            <p14:sldId id="1167"/>
            <p14:sldId id="1168"/>
            <p14:sldId id="1169"/>
            <p14:sldId id="1170"/>
            <p14:sldId id="1171"/>
            <p14:sldId id="1172"/>
            <p14:sldId id="1173"/>
            <p14:sldId id="1174"/>
            <p14:sldId id="1175"/>
          </p14:sldIdLst>
        </p14:section>
        <p14:section name="Conclusion" id="{10E03AB1-9AA8-4E86-9A64-D741901E50A2}">
          <p14:sldIdLst>
            <p14:sldId id="1127"/>
            <p14:sldId id="528"/>
            <p14:sldId id="1181"/>
            <p14:sldId id="1180"/>
            <p14:sldId id="1129"/>
            <p14:sldId id="113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4465"/>
    <a:srgbClr val="2D2D77"/>
    <a:srgbClr val="D1D5DD"/>
    <a:srgbClr val="E0E3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235" autoAdjust="0"/>
    <p:restoredTop sz="94140" autoAdjust="0"/>
  </p:normalViewPr>
  <p:slideViewPr>
    <p:cSldViewPr snapToGrid="0" showGuides="1">
      <p:cViewPr varScale="1">
        <p:scale>
          <a:sx n="82" d="100"/>
          <a:sy n="82" d="100"/>
        </p:scale>
        <p:origin x="571" y="77"/>
      </p:cViewPr>
      <p:guideLst>
        <p:guide orient="horz" pos="2183"/>
        <p:guide pos="3817"/>
      </p:guideLst>
    </p:cSldViewPr>
  </p:slideViewPr>
  <p:outlineViewPr>
    <p:cViewPr>
      <p:scale>
        <a:sx n="33" d="100"/>
        <a:sy n="33" d="100"/>
      </p:scale>
      <p:origin x="0" y="-214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840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F20103-83CC-4A54-8FDE-9D37FC2629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53962-26EF-44E4-9E69-61B1727AB1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87215-0C8F-4762-A664-737A353EC9A4}" type="datetimeFigureOut">
              <a:rPr lang="bg-BG" smtClean="0"/>
              <a:t>15.9.2019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A6967E-448F-4887-8FCB-34482EFBCC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554C2-DDBA-40E2-9536-53A07EC502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318AE-53F9-47EA-B5FE-E9473933AF11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1506029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84649-876A-46C9-8472-14CB09C070D8}" type="datetimeFigureOut">
              <a:rPr lang="en-US" smtClean="0"/>
              <a:t>9/15/2019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067CD-8E6B-4360-9AA8-C5DF2A48A6D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08476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08052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92885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91797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14206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table is the</a:t>
            </a:r>
            <a:r>
              <a:rPr lang="en-US" baseline="0" dirty="0"/>
              <a:t> main unit of data storage. It has rows, columns and cells. Cells contain stored data. Each column has a data type. Types can be VARCHAR(String), INT, DATE etc.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74293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© Software University Foundation – </a:t>
            </a:r>
            <a:r>
              <a:rPr kumimoji="0" lang="en-US" sz="10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/>
              </a:rPr>
              <a:t>http://softuni.org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This work is licensed under the </a:t>
            </a:r>
            <a:r>
              <a:rPr kumimoji="0" lang="en-US" sz="1000" b="0" i="0" u="sng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Creative Commons Attribution-NonCommercial-ShareAlike</a:t>
            </a:r>
            <a:r>
              <a:rPr kumimoji="0" lang="en-US" sz="1000" b="0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BA5BD7-F043-4D1B-AA17-CD412FC534D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52901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50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53289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0396445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1373073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53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02569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image" Target="../media/image1.emf"/><Relationship Id="rId16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image" Target="../media/image25.png"/><Relationship Id="rId10" Type="http://schemas.openxmlformats.org/officeDocument/2006/relationships/image" Target="../media/image20.png"/><Relationship Id="rId4" Type="http://schemas.openxmlformats.org/officeDocument/2006/relationships/image" Target="../media/image8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13" Type="http://schemas.openxmlformats.org/officeDocument/2006/relationships/hyperlink" Target="http://smartit.bg/" TargetMode="External"/><Relationship Id="rId3" Type="http://schemas.openxmlformats.org/officeDocument/2006/relationships/hyperlink" Target="https://aeternity.com/" TargetMode="External"/><Relationship Id="rId7" Type="http://schemas.openxmlformats.org/officeDocument/2006/relationships/hyperlink" Target="https://www.liebherr.com/en/deu/start/start-page.html" TargetMode="External"/><Relationship Id="rId12" Type="http://schemas.openxmlformats.org/officeDocument/2006/relationships/image" Target="../media/image31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8.png"/><Relationship Id="rId11" Type="http://schemas.openxmlformats.org/officeDocument/2006/relationships/hyperlink" Target="https://www.sbtech.com/" TargetMode="External"/><Relationship Id="rId5" Type="http://schemas.openxmlformats.org/officeDocument/2006/relationships/hyperlink" Target="codexio.bg" TargetMode="External"/><Relationship Id="rId15" Type="http://schemas.openxmlformats.org/officeDocument/2006/relationships/image" Target="../media/image8.png"/><Relationship Id="rId10" Type="http://schemas.openxmlformats.org/officeDocument/2006/relationships/image" Target="../media/image30.png"/><Relationship Id="rId4" Type="http://schemas.openxmlformats.org/officeDocument/2006/relationships/image" Target="../media/image27.png"/><Relationship Id="rId9" Type="http://schemas.openxmlformats.org/officeDocument/2006/relationships/hyperlink" Target="http://www.telenor.bg/" TargetMode="External"/><Relationship Id="rId14" Type="http://schemas.openxmlformats.org/officeDocument/2006/relationships/image" Target="../media/image32.png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hyperlink" Target="https://www.superhosting.bg/" TargetMode="External"/><Relationship Id="rId3" Type="http://schemas.openxmlformats.org/officeDocument/2006/relationships/hyperlink" Target="http://www.infragistics.com/" TargetMode="External"/><Relationship Id="rId7" Type="http://schemas.openxmlformats.org/officeDocument/2006/relationships/hyperlink" Target="https://www.softwaregroup.com/" TargetMode="External"/><Relationship Id="rId12" Type="http://schemas.openxmlformats.org/officeDocument/2006/relationships/image" Target="../media/image37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4.png"/><Relationship Id="rId11" Type="http://schemas.openxmlformats.org/officeDocument/2006/relationships/hyperlink" Target="https://netpeak.bg/" TargetMode="External"/><Relationship Id="rId5" Type="http://schemas.openxmlformats.org/officeDocument/2006/relationships/hyperlink" Target="https://www.indeavr.com/en" TargetMode="External"/><Relationship Id="rId15" Type="http://schemas.openxmlformats.org/officeDocument/2006/relationships/image" Target="../media/image8.png"/><Relationship Id="rId10" Type="http://schemas.openxmlformats.org/officeDocument/2006/relationships/image" Target="../media/image36.png"/><Relationship Id="rId4" Type="http://schemas.openxmlformats.org/officeDocument/2006/relationships/image" Target="../media/image33.png"/><Relationship Id="rId9" Type="http://schemas.openxmlformats.org/officeDocument/2006/relationships/hyperlink" Target="https://www.xs-software.com/" TargetMode="External"/><Relationship Id="rId14" Type="http://schemas.openxmlformats.org/officeDocument/2006/relationships/image" Target="../media/image38.pn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www.facebook.com/SoftwareUniversity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42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41.png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40.pn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6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6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5B5A345C-2CD0-4932-A998-37B2D20BF0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6629" y="2351427"/>
            <a:ext cx="5439372" cy="232599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951E7DA9-C5F0-43D9-B013-3BDF9EEF029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350812" y="2374047"/>
            <a:ext cx="3171055" cy="3431879"/>
          </a:xfrm>
          <a:prstGeom prst="rect">
            <a:avLst/>
          </a:prstGeom>
        </p:spPr>
      </p:pic>
      <p:sp>
        <p:nvSpPr>
          <p:cNvPr id="43" name="Subtitle 5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6859" y="1303142"/>
            <a:ext cx="10965303" cy="882654"/>
          </a:xfrm>
        </p:spPr>
        <p:txBody>
          <a:bodyPr>
            <a:normAutofit/>
          </a:bodyPr>
          <a:lstStyle>
            <a:lvl1pPr marL="0" indent="0" algn="ctr">
              <a:buNone/>
              <a:defRPr sz="3598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Presentation Subtitle</a:t>
            </a:r>
            <a:endParaRPr lang="bg-BG" dirty="0"/>
          </a:p>
          <a:p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FAEB7CD-FF73-4344-9FE5-589B30F5AAF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2813" y="6057655"/>
            <a:ext cx="2106010" cy="5252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DFEC2C-38C6-405B-AD0A-06879C50EFE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6630" y="6035664"/>
            <a:ext cx="629579" cy="52650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7483B54-1DD1-4FC4-9FA0-4872F8C409C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3142" y="6035664"/>
            <a:ext cx="1187082" cy="5265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6859" y="254857"/>
            <a:ext cx="10965303" cy="882654"/>
          </a:xfrm>
        </p:spPr>
        <p:txBody>
          <a:bodyPr/>
          <a:lstStyle>
            <a:lvl1pPr algn="ctr">
              <a:defRPr sz="4798"/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27" name="Picture 4" title="CC-BY-NC-SA License">
            <a:hlinkClick r:id="rId7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7CB336FF-A768-4CE1-B1CE-FC103B348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51416" y="6080062"/>
            <a:ext cx="1437271" cy="502868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8643853" y="5916124"/>
            <a:ext cx="2951518" cy="382788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9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8643853" y="6340279"/>
            <a:ext cx="2951518" cy="351754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7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  <p:sp>
        <p:nvSpPr>
          <p:cNvPr id="36" name="Text Placeholder 13">
            <a:extLst>
              <a:ext uri="{FF2B5EF4-FFF2-40B4-BE49-F238E27FC236}">
                <a16:creationId xmlns:a16="http://schemas.microsoft.com/office/drawing/2014/main" id="{3B21F47B-DE1F-442D-A2B7-6866F87867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671147" y="4876800"/>
            <a:ext cx="2951518" cy="50679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7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40" name="Text Placeholder 13">
            <a:extLst>
              <a:ext uri="{FF2B5EF4-FFF2-40B4-BE49-F238E27FC236}">
                <a16:creationId xmlns:a16="http://schemas.microsoft.com/office/drawing/2014/main" id="{CD940256-851E-46C8-8BFB-A5ECA6C7DA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671147" y="5368740"/>
            <a:ext cx="2951518" cy="44479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/>
        </p:nvSpPr>
        <p:spPr>
          <a:xfrm>
            <a:off x="-1589" y="6702676"/>
            <a:ext cx="12195176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4E5CD64-8E62-478C-BD07-29B0AE8E261B}"/>
              </a:ext>
            </a:extLst>
          </p:cNvPr>
          <p:cNvSpPr/>
          <p:nvPr userDrawn="1"/>
        </p:nvSpPr>
        <p:spPr>
          <a:xfrm>
            <a:off x="-1588" y="6702676"/>
            <a:ext cx="12192000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0179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3609A8D-9063-4A88-A094-81A65D7DF4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880F1A8-532C-4443-BDB9-44438A972E15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Rectangle 1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2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95936" y="1353867"/>
            <a:ext cx="7199299" cy="502788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FF342A0-26CC-4ADA-AB90-FC4810F88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A66184F8-77F5-4000-AA69-383B07AEEF0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9/15/2019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CAD63B7-3B55-42B3-B63C-7488630C399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97A1733E-05EA-4892-9222-96356ACBDF8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FE050E4-DC54-4CF4-A8D3-DC8B8DA04E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2B94D3F-5DC8-4398-914C-4833ABE4CC19}"/>
              </a:ext>
            </a:extLst>
          </p:cNvPr>
          <p:cNvSpPr/>
          <p:nvPr userDrawn="1"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9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401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B21D9C95-5FF6-4F7E-AC00-ED6F3DD385F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DEAD13D1-8921-41EB-9EDF-DA3F5121F4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CFDBB16-985C-4CC7-B6DB-B81B36037922}"/>
              </a:ext>
            </a:extLst>
          </p:cNvPr>
          <p:cNvSpPr/>
          <p:nvPr/>
        </p:nvSpPr>
        <p:spPr>
          <a:xfrm>
            <a:off x="-1051301" y="703244"/>
            <a:ext cx="8406073" cy="1033303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marR="0" lvl="0" indent="0" algn="ctr" defTabSz="913852" rtl="0" eaLnBrk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E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kumimoji="0" lang="en-US" sz="8797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Questions?</a:t>
            </a:r>
            <a:endParaRPr kumimoji="0" lang="en-US" sz="8797" b="1" i="0" u="none" strike="noStrike" kern="1200" cap="none" spc="150" normalizeH="0" baseline="0" noProof="0" dirty="0">
              <a:ln w="11430"/>
              <a:solidFill>
                <a:srgbClr val="234465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47CFF3C-C4FA-493D-8505-DF469F4D36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87" y="2222932"/>
            <a:ext cx="3575905" cy="414868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320846EB-6FC8-4F9D-97D0-A1A8E9CEE0D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6452" y="314259"/>
            <a:ext cx="2126081" cy="530284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9983C1-41F3-4B45-9E6B-F2615F743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9/15/2019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2622C9-3C7D-445D-83B2-28583716E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04DAB2-278F-4812-9F5E-FB63D8068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0675455-B7FA-4569-A5FD-A3B0F20B2A2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857" y="1702473"/>
            <a:ext cx="1198901" cy="119890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27D15FD-4C66-4B85-98E6-7826AA8F61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116" y="3776293"/>
            <a:ext cx="1166400" cy="140222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A755AAE-BA08-481C-9224-0061170EE4B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000" y="3776293"/>
            <a:ext cx="1166400" cy="138925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A83D66F-855B-463B-920B-BF239B01A20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000" y="3775663"/>
            <a:ext cx="1166400" cy="156713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643F71A-2013-433A-8322-FBAAED3162D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8000" y="3769759"/>
            <a:ext cx="1166400" cy="135075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0812936-74B6-4265-8C08-AEDC8C79870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8000" y="3776293"/>
            <a:ext cx="1166400" cy="143370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74C190C-5856-41B9-8819-AE8DE0E10980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303" y="3776295"/>
            <a:ext cx="1164654" cy="1440000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F62FB7C-BD6E-4383-98C1-2CF30F34CAFD}"/>
              </a:ext>
            </a:extLst>
          </p:cNvPr>
          <p:cNvCxnSpPr>
            <a:cxnSpLocks/>
          </p:cNvCxnSpPr>
          <p:nvPr/>
        </p:nvCxnSpPr>
        <p:spPr>
          <a:xfrm>
            <a:off x="3969414" y="3335565"/>
            <a:ext cx="7161786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4E5982E-3110-47E1-A5BB-91B7BECC3093}"/>
              </a:ext>
            </a:extLst>
          </p:cNvPr>
          <p:cNvCxnSpPr/>
          <p:nvPr/>
        </p:nvCxnSpPr>
        <p:spPr>
          <a:xfrm>
            <a:off x="3969414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2BFE2F3-0845-4E5B-9375-E9D4027DD675}"/>
              </a:ext>
            </a:extLst>
          </p:cNvPr>
          <p:cNvCxnSpPr/>
          <p:nvPr/>
        </p:nvCxnSpPr>
        <p:spPr>
          <a:xfrm>
            <a:off x="53640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3DDBF37-0764-47AA-94E3-9A44F3ED8FB5}"/>
              </a:ext>
            </a:extLst>
          </p:cNvPr>
          <p:cNvCxnSpPr/>
          <p:nvPr/>
        </p:nvCxnSpPr>
        <p:spPr>
          <a:xfrm>
            <a:off x="681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99ABE09-E33C-46B7-A80D-7BF4A6956211}"/>
              </a:ext>
            </a:extLst>
          </p:cNvPr>
          <p:cNvCxnSpPr/>
          <p:nvPr/>
        </p:nvCxnSpPr>
        <p:spPr>
          <a:xfrm>
            <a:off x="825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E91D320-3732-40B8-864D-142D0A277ED1}"/>
              </a:ext>
            </a:extLst>
          </p:cNvPr>
          <p:cNvCxnSpPr>
            <a:cxnSpLocks/>
          </p:cNvCxnSpPr>
          <p:nvPr/>
        </p:nvCxnSpPr>
        <p:spPr>
          <a:xfrm>
            <a:off x="969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C63D1E8-4A92-4691-8A24-A2FC7E8008E5}"/>
              </a:ext>
            </a:extLst>
          </p:cNvPr>
          <p:cNvCxnSpPr>
            <a:cxnSpLocks/>
          </p:cNvCxnSpPr>
          <p:nvPr/>
        </p:nvCxnSpPr>
        <p:spPr>
          <a:xfrm>
            <a:off x="111312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84A0FE1-723D-4682-8682-77BAD950EE15}"/>
              </a:ext>
            </a:extLst>
          </p:cNvPr>
          <p:cNvCxnSpPr/>
          <p:nvPr/>
        </p:nvCxnSpPr>
        <p:spPr>
          <a:xfrm>
            <a:off x="7550307" y="309299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/>
        </p:nvSpPr>
        <p:spPr>
          <a:xfrm>
            <a:off x="-1589" y="6371331"/>
            <a:ext cx="12195176" cy="5045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8AF69835-F228-45D6-B39E-583EEBF1FE2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856" y="1702471"/>
            <a:ext cx="1198901" cy="1198901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0577C4C0-8539-4520-A497-BBFB45821D2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116" y="3776291"/>
            <a:ext cx="1166400" cy="1402229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16073A22-1B90-4D35-943B-5D9816FEB8FE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000" y="3776291"/>
            <a:ext cx="1166400" cy="1389257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F7C8CFEA-27DA-4058-A611-3AE53851908C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000" y="3775661"/>
            <a:ext cx="1166400" cy="1567139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CE9346DD-5152-48D0-8B06-7F8CE9803DAB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8000" y="3769759"/>
            <a:ext cx="1166400" cy="1350756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F6B4B602-D2C7-47C8-9470-2C5795ED8C22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8000" y="3776291"/>
            <a:ext cx="1166400" cy="1433701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103B7E6D-AFDD-45E1-8121-F42E465AB0E8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303" y="3776295"/>
            <a:ext cx="1164654" cy="1440000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FA3191E-14EF-4DC3-AD93-CA289B12B4C9}"/>
              </a:ext>
            </a:extLst>
          </p:cNvPr>
          <p:cNvCxnSpPr>
            <a:cxnSpLocks/>
          </p:cNvCxnSpPr>
          <p:nvPr userDrawn="1"/>
        </p:nvCxnSpPr>
        <p:spPr>
          <a:xfrm>
            <a:off x="3969414" y="3335565"/>
            <a:ext cx="7161786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B530A8A-ABDE-4B7F-B28B-A9B499B32225}"/>
              </a:ext>
            </a:extLst>
          </p:cNvPr>
          <p:cNvCxnSpPr/>
          <p:nvPr userDrawn="1"/>
        </p:nvCxnSpPr>
        <p:spPr>
          <a:xfrm>
            <a:off x="3969414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5ADF575-91AD-4F69-BA66-356B62AEB683}"/>
              </a:ext>
            </a:extLst>
          </p:cNvPr>
          <p:cNvCxnSpPr/>
          <p:nvPr userDrawn="1"/>
        </p:nvCxnSpPr>
        <p:spPr>
          <a:xfrm>
            <a:off x="53640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D60C0104-2410-4352-A800-FD0292CC11A7}"/>
              </a:ext>
            </a:extLst>
          </p:cNvPr>
          <p:cNvCxnSpPr/>
          <p:nvPr userDrawn="1"/>
        </p:nvCxnSpPr>
        <p:spPr>
          <a:xfrm>
            <a:off x="681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0FB7F08-6662-4D0C-AFAB-CFFDE9B1CA0A}"/>
              </a:ext>
            </a:extLst>
          </p:cNvPr>
          <p:cNvCxnSpPr/>
          <p:nvPr userDrawn="1"/>
        </p:nvCxnSpPr>
        <p:spPr>
          <a:xfrm>
            <a:off x="825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79635D4-E3FF-4174-A648-032E9615851B}"/>
              </a:ext>
            </a:extLst>
          </p:cNvPr>
          <p:cNvCxnSpPr>
            <a:cxnSpLocks/>
          </p:cNvCxnSpPr>
          <p:nvPr userDrawn="1"/>
        </p:nvCxnSpPr>
        <p:spPr>
          <a:xfrm>
            <a:off x="969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601A2EF-9181-444B-8898-83A36D09B869}"/>
              </a:ext>
            </a:extLst>
          </p:cNvPr>
          <p:cNvCxnSpPr>
            <a:cxnSpLocks/>
          </p:cNvCxnSpPr>
          <p:nvPr userDrawn="1"/>
        </p:nvCxnSpPr>
        <p:spPr>
          <a:xfrm>
            <a:off x="111312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07F38C1-A87B-4D59-BE69-6A23413F5870}"/>
              </a:ext>
            </a:extLst>
          </p:cNvPr>
          <p:cNvCxnSpPr/>
          <p:nvPr userDrawn="1"/>
        </p:nvCxnSpPr>
        <p:spPr>
          <a:xfrm>
            <a:off x="7550307" y="309299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206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00C2D88-4D3E-4C4B-AFD7-B7EA2768B8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A51FC5-6AB6-4A04-9304-C6C88E9B2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9/15/2019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D83D18-FDC7-4C48-A949-71D2969C5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FAD92E-A653-4789-B55D-8A2181002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7C54483B-C622-499B-BAE8-467BFD3E108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9864" y="3048000"/>
            <a:ext cx="4143348" cy="3323785"/>
          </a:xfrm>
          <a:prstGeom prst="roundRect">
            <a:avLst>
              <a:gd name="adj" fmla="val 3461"/>
            </a:avLst>
          </a:prstGeom>
        </p:spPr>
      </p:pic>
      <p:pic>
        <p:nvPicPr>
          <p:cNvPr id="8" name="Picture 7">
            <a:hlinkClick r:id="rId5"/>
            <a:extLst>
              <a:ext uri="{FF2B5EF4-FFF2-40B4-BE49-F238E27FC236}">
                <a16:creationId xmlns:a16="http://schemas.microsoft.com/office/drawing/2014/main" id="{7AF9BEA8-CB87-4D39-873A-4E7E04D46685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8012" y="1269705"/>
            <a:ext cx="3507028" cy="1450390"/>
          </a:xfrm>
          <a:prstGeom prst="roundRect">
            <a:avLst>
              <a:gd name="adj" fmla="val 3586"/>
            </a:avLst>
          </a:prstGeom>
        </p:spPr>
      </p:pic>
      <p:pic>
        <p:nvPicPr>
          <p:cNvPr id="9" name="Picture 8">
            <a:hlinkClick r:id="rId7"/>
            <a:extLst>
              <a:ext uri="{FF2B5EF4-FFF2-40B4-BE49-F238E27FC236}">
                <a16:creationId xmlns:a16="http://schemas.microsoft.com/office/drawing/2014/main" id="{7DFD3364-5D9B-4B91-B09C-8540E820560A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13" y="4961886"/>
            <a:ext cx="6687589" cy="1466012"/>
          </a:xfrm>
          <a:prstGeom prst="roundRect">
            <a:avLst>
              <a:gd name="adj" fmla="val 5492"/>
            </a:avLst>
          </a:prstGeom>
        </p:spPr>
      </p:pic>
      <p:pic>
        <p:nvPicPr>
          <p:cNvPr id="10" name="Picture 9">
            <a:hlinkClick r:id="rId9"/>
            <a:extLst>
              <a:ext uri="{FF2B5EF4-FFF2-40B4-BE49-F238E27FC236}">
                <a16:creationId xmlns:a16="http://schemas.microsoft.com/office/drawing/2014/main" id="{F0386401-29A7-4448-AB68-1289BA211F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52673" y="1253341"/>
            <a:ext cx="3537236" cy="1600277"/>
          </a:xfrm>
          <a:prstGeom prst="roundRect">
            <a:avLst>
              <a:gd name="adj" fmla="val 4755"/>
            </a:avLst>
          </a:prstGeom>
        </p:spPr>
      </p:pic>
      <p:pic>
        <p:nvPicPr>
          <p:cNvPr id="11" name="Picture 10">
            <a:hlinkClick r:id="rId11"/>
            <a:extLst>
              <a:ext uri="{FF2B5EF4-FFF2-40B4-BE49-F238E27FC236}">
                <a16:creationId xmlns:a16="http://schemas.microsoft.com/office/drawing/2014/main" id="{CDC9F208-E4B0-4626-BBAD-F54DFF0CF9B5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785" y="1297093"/>
            <a:ext cx="4111472" cy="1740439"/>
          </a:xfrm>
          <a:prstGeom prst="roundRect">
            <a:avLst>
              <a:gd name="adj" fmla="val 6970"/>
            </a:avLst>
          </a:prstGeom>
        </p:spPr>
      </p:pic>
      <p:pic>
        <p:nvPicPr>
          <p:cNvPr id="12" name="Picture 11">
            <a:hlinkClick r:id="rId13"/>
            <a:extLst>
              <a:ext uri="{FF2B5EF4-FFF2-40B4-BE49-F238E27FC236}">
                <a16:creationId xmlns:a16="http://schemas.microsoft.com/office/drawing/2014/main" id="{1DE8CA65-1470-4A40-9B49-AFF7E19C21A0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12" y="3323273"/>
            <a:ext cx="6678008" cy="1231632"/>
          </a:xfrm>
          <a:prstGeom prst="roundRect">
            <a:avLst>
              <a:gd name="adj" fmla="val 6594"/>
            </a:avLst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6991FD8-5C91-4C3D-9F00-7203C811B463}"/>
              </a:ext>
            </a:extLst>
          </p:cNvPr>
          <p:cNvSpPr/>
          <p:nvPr userDrawn="1"/>
        </p:nvSpPr>
        <p:spPr>
          <a:xfrm>
            <a:off x="0" y="-7074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9E3AAC-161E-41EF-A701-E46A497FC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816" y="11072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 err="1"/>
              <a:t>Softuni</a:t>
            </a:r>
            <a:r>
              <a:rPr lang="en-US" dirty="0"/>
              <a:t> Diamond Partners</a:t>
            </a:r>
            <a:endParaRPr lang="bg-BG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F691F48-DCAC-4489-AA09-7346B7E67855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560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00C2D88-4D3E-4C4B-AFD7-B7EA2768B8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6991FD8-5C91-4C3D-9F00-7203C811B463}"/>
              </a:ext>
            </a:extLst>
          </p:cNvPr>
          <p:cNvSpPr/>
          <p:nvPr userDrawn="1"/>
        </p:nvSpPr>
        <p:spPr>
          <a:xfrm>
            <a:off x="0" y="-7074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9E3AAC-161E-41EF-A701-E46A497FC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816" y="11072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 err="1"/>
              <a:t>Softuni</a:t>
            </a:r>
            <a:r>
              <a:rPr lang="en-US" dirty="0"/>
              <a:t> Diamond Partners</a:t>
            </a:r>
            <a:endParaRPr lang="bg-BG" dirty="0"/>
          </a:p>
        </p:txBody>
      </p:sp>
      <p:pic>
        <p:nvPicPr>
          <p:cNvPr id="15" name="Picture 14">
            <a:hlinkClick r:id="rId3"/>
            <a:extLst>
              <a:ext uri="{FF2B5EF4-FFF2-40B4-BE49-F238E27FC236}">
                <a16:creationId xmlns:a16="http://schemas.microsoft.com/office/drawing/2014/main" id="{61839306-7842-46B9-A463-C24420A37C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65696" y="1200162"/>
            <a:ext cx="6096599" cy="1314435"/>
          </a:xfrm>
          <a:prstGeom prst="roundRect">
            <a:avLst>
              <a:gd name="adj" fmla="val 3250"/>
            </a:avLst>
          </a:prstGeom>
          <a:ln>
            <a:noFill/>
          </a:ln>
          <a:effectLst>
            <a:softEdge rad="0"/>
          </a:effectLst>
        </p:spPr>
      </p:pic>
      <p:pic>
        <p:nvPicPr>
          <p:cNvPr id="16" name="Picture 2" descr="Ð ÐµÐ·ÑÐ»ÑÐ°Ñ Ñ Ð¸Ð·Ð¾Ð±ÑÐ°Ð¶ÐµÐ½Ð¸Ðµ Ð·Ð° indeavr">
            <a:hlinkClick r:id="rId5"/>
            <a:extLst>
              <a:ext uri="{FF2B5EF4-FFF2-40B4-BE49-F238E27FC236}">
                <a16:creationId xmlns:a16="http://schemas.microsoft.com/office/drawing/2014/main" id="{F5EB795D-0B62-4CCB-983D-13BD9B3CD0A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464" y="1399789"/>
            <a:ext cx="5354264" cy="1209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 descr="Ð ÐµÐ·ÑÐ»ÑÐ°Ñ Ñ Ð¸Ð·Ð¾Ð±ÑÐ°Ð¶ÐµÐ½Ð¸Ðµ Ð·Ð° software group">
            <a:hlinkClick r:id="rId7"/>
            <a:extLst>
              <a:ext uri="{FF2B5EF4-FFF2-40B4-BE49-F238E27FC236}">
                <a16:creationId xmlns:a16="http://schemas.microsoft.com/office/drawing/2014/main" id="{91C19F79-E05B-4929-A929-287F44EB3C9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464" y="2317265"/>
            <a:ext cx="6667500" cy="3038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4" descr="Ð¡Ð²ÑÑÐ·Ð°Ð½Ð¾ Ð¸Ð·Ð¾Ð±ÑÐ°Ð¶ÐµÐ½Ð¸Ðµ">
            <a:hlinkClick r:id="rId9"/>
            <a:extLst>
              <a:ext uri="{FF2B5EF4-FFF2-40B4-BE49-F238E27FC236}">
                <a16:creationId xmlns:a16="http://schemas.microsoft.com/office/drawing/2014/main" id="{B38FBC35-D604-40D3-8560-90C506EBA72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21" t="-168" r="15238" b="19014"/>
          <a:stretch/>
        </p:blipFill>
        <p:spPr bwMode="auto">
          <a:xfrm>
            <a:off x="7761500" y="2602277"/>
            <a:ext cx="3155182" cy="1654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6" descr="Ð ÐµÐ·ÑÐ»ÑÐ°Ñ Ñ Ð¸Ð·Ð¾Ð±ÑÐ°Ð¶ÐµÐ½Ð¸Ðµ Ð·Ð° netpeak">
            <a:hlinkClick r:id="rId11"/>
            <a:extLst>
              <a:ext uri="{FF2B5EF4-FFF2-40B4-BE49-F238E27FC236}">
                <a16:creationId xmlns:a16="http://schemas.microsoft.com/office/drawing/2014/main" id="{71103A5B-EAFD-46BF-93EB-10FFF58B753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756" y="5230897"/>
            <a:ext cx="7167612" cy="996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2" descr="Ð ÐµÐ·ÑÐ»ÑÐ°Ñ Ñ Ð¸Ð·Ð¾Ð±ÑÐ°Ð¶ÐµÐ½Ð¸Ðµ Ð·Ð° superhosting png">
            <a:hlinkClick r:id="rId13"/>
            <a:extLst>
              <a:ext uri="{FF2B5EF4-FFF2-40B4-BE49-F238E27FC236}">
                <a16:creationId xmlns:a16="http://schemas.microsoft.com/office/drawing/2014/main" id="{EDA50EFF-7A2E-4BB9-A7A8-5BBF9EE3DB6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7524" y="4510111"/>
            <a:ext cx="3352800" cy="1777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1C8BF23-28B4-4942-902F-58C0B92A760B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886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1DA41A3-0295-46DF-A320-41070D15EA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0C1F9416-8B6E-46DE-973C-777785E27A26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52410" y="1186307"/>
            <a:ext cx="9504009" cy="5496127"/>
          </a:xfrm>
        </p:spPr>
        <p:txBody>
          <a:bodyPr wrap="square">
            <a:noAutofit/>
          </a:bodyPr>
          <a:lstStyle>
            <a:lvl1pPr>
              <a:buClr>
                <a:schemeClr val="tx1"/>
              </a:buClr>
              <a:defRPr sz="2798"/>
            </a:lvl1pPr>
            <a:lvl2pPr marL="989981" marR="0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lvl2pPr>
            <a:lvl3pPr>
              <a:buClr>
                <a:schemeClr val="tx1"/>
              </a:buClr>
              <a:defRPr/>
            </a:lvl3pPr>
          </a:lstStyle>
          <a:p>
            <a:pPr>
              <a:lnSpc>
                <a:spcPct val="100000"/>
              </a:lnSpc>
            </a:pPr>
            <a:r>
              <a:rPr lang="en-US" sz="3198" dirty="0"/>
              <a:t>Software University – High-Quality Education, </a:t>
            </a:r>
            <a:br>
              <a:rPr lang="en-US" sz="3198" dirty="0"/>
            </a:br>
            <a:r>
              <a:rPr lang="en-US" sz="3198" dirty="0"/>
              <a:t>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898" noProof="1">
                <a:hlinkClick r:id="rId3"/>
              </a:rPr>
              <a:t>softuni.bg</a:t>
            </a:r>
            <a:r>
              <a:rPr lang="en-US" sz="2898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198" dirty="0"/>
              <a:t>Software University Foundation</a:t>
            </a:r>
            <a:endParaRPr lang="bg-BG" sz="3198" dirty="0"/>
          </a:p>
          <a:p>
            <a:pPr lvl="1">
              <a:lnSpc>
                <a:spcPct val="100000"/>
              </a:lnSpc>
            </a:pPr>
            <a:r>
              <a:rPr lang="en-US" sz="2998" noProof="1">
                <a:hlinkClick r:id="rId4"/>
              </a:rPr>
              <a:t>http://softuni.foundation/</a:t>
            </a:r>
            <a:endParaRPr lang="en-US" sz="2998" noProof="1"/>
          </a:p>
          <a:p>
            <a:pPr>
              <a:lnSpc>
                <a:spcPct val="100000"/>
              </a:lnSpc>
            </a:pPr>
            <a:r>
              <a:rPr lang="en-US" sz="3198" dirty="0"/>
              <a:t>Software University @ Facebook</a:t>
            </a:r>
          </a:p>
          <a:p>
            <a:pPr marL="989981" marR="0" lvl="1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pPr>
            <a:r>
              <a:rPr kumimoji="0" lang="en-US" sz="2898" b="0" i="0" u="none" strike="noStrike" kern="1200" cap="none" spc="0" normalizeH="0" baseline="0" noProof="1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5"/>
              </a:rPr>
              <a:t>facebook.com/SoftwareUniversity</a:t>
            </a:r>
            <a:endParaRPr kumimoji="0" lang="en-US" sz="2898" b="0" i="0" u="none" strike="noStrike" kern="1200" cap="none" spc="0" normalizeH="0" baseline="0" noProof="1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en-US" sz="3198" dirty="0"/>
              <a:t>Software University Forums</a:t>
            </a:r>
          </a:p>
          <a:p>
            <a:pPr marL="989981" marR="0" lvl="1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pPr>
            <a:r>
              <a:rPr lang="en-US" sz="2798" dirty="0">
                <a:hlinkClick r:id="rId6"/>
              </a:rPr>
              <a:t>forum.softuni.bg</a:t>
            </a:r>
            <a:endParaRPr lang="en-US" sz="2798" noProof="1"/>
          </a:p>
        </p:txBody>
      </p:sp>
      <p:pic>
        <p:nvPicPr>
          <p:cNvPr id="14" name="Picture 4">
            <a:hlinkClick r:id="rId7" tooltip="Software University @ Facebook"/>
            <a:extLst>
              <a:ext uri="{FF2B5EF4-FFF2-40B4-BE49-F238E27FC236}">
                <a16:creationId xmlns:a16="http://schemas.microsoft.com/office/drawing/2014/main" id="{0101C673-F197-4525-ADDC-FFD181E4E1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261449" y="3608627"/>
            <a:ext cx="1119031" cy="1118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hlinkClick r:id="rId6" tooltip="Software University Discussion Forum"/>
            <a:extLst>
              <a:ext uri="{FF2B5EF4-FFF2-40B4-BE49-F238E27FC236}">
                <a16:creationId xmlns:a16="http://schemas.microsoft.com/office/drawing/2014/main" id="{A584039C-C3B0-4714-A6D0-181CA3D2DD26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7977" y="5017462"/>
            <a:ext cx="1042504" cy="1042233"/>
          </a:xfrm>
          <a:prstGeom prst="rect">
            <a:avLst/>
          </a:prstGeom>
        </p:spPr>
      </p:pic>
      <p:pic>
        <p:nvPicPr>
          <p:cNvPr id="16" name="Picture 15">
            <a:hlinkClick r:id="rId3"/>
            <a:extLst>
              <a:ext uri="{FF2B5EF4-FFF2-40B4-BE49-F238E27FC236}">
                <a16:creationId xmlns:a16="http://schemas.microsoft.com/office/drawing/2014/main" id="{07C965FA-A87E-4824-AFA8-C67AF548A7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6603" y="2384689"/>
            <a:ext cx="3227765" cy="429774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DC5D9AB-27D1-4866-B85E-1728987FAEF5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5829" y="1319423"/>
            <a:ext cx="1670274" cy="206515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6646B95-5E3B-4DE8-9118-031C2C296D8C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AE87ED9C-76E1-4D85-9B06-3AF44AABB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286" y="10887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</p:spTree>
    <p:extLst>
      <p:ext uri="{BB962C8B-B14F-4D97-AF65-F5344CB8AC3E}">
        <p14:creationId xmlns:p14="http://schemas.microsoft.com/office/powerpoint/2010/main" val="2196466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7551" y="314302"/>
            <a:ext cx="7384264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7551" y="2346299"/>
            <a:ext cx="7384264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611" y="4164084"/>
            <a:ext cx="318844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7551" y="4191000"/>
            <a:ext cx="7384264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611" y="4633983"/>
            <a:ext cx="318844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611" y="5011672"/>
            <a:ext cx="318844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611" y="5394605"/>
            <a:ext cx="318844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611" y="5735768"/>
            <a:ext cx="318844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329071422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3051" y="4869900"/>
            <a:ext cx="10365899" cy="9037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3051" y="5754968"/>
            <a:ext cx="10365899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C8E1F8-6924-4050-9FA6-EFB9C98F010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5666" y="319860"/>
            <a:ext cx="2212693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6137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64" y="6525003"/>
            <a:ext cx="1224318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9/15/2019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780" y="6525003"/>
            <a:ext cx="10153044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9425" y="6525003"/>
            <a:ext cx="428934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63" y="1151122"/>
            <a:ext cx="11807897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65" y="40341"/>
            <a:ext cx="9580092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A73D250-FD07-4E38-82BE-C93637C3793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5666" y="319860"/>
            <a:ext cx="2212693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31202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7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64" y="6525003"/>
            <a:ext cx="1224318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9/15/2019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780" y="6525003"/>
            <a:ext cx="10153044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9425" y="6525003"/>
            <a:ext cx="428934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63" y="1151122"/>
            <a:ext cx="11807897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65" y="40341"/>
            <a:ext cx="9580092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8" name="Picture 7">
            <a:extLst/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5666" y="319860"/>
            <a:ext cx="2212693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0498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of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1E40596-5F7F-41C3-9807-7FA635B424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5951C9B-3DEE-4E28-8D4C-55505E0CB6AB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9" name="Picture 8" descr="A drawing of a cartoon character&#10;&#10;Description generated with high confidence">
            <a:extLst>
              <a:ext uri="{FF2B5EF4-FFF2-40B4-BE49-F238E27FC236}">
                <a16:creationId xmlns:a16="http://schemas.microsoft.com/office/drawing/2014/main" id="{DC4365F6-D2C1-47B4-8477-38FD2C7711A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910369" y="1409638"/>
            <a:ext cx="3572162" cy="4385137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48CCE616-2FC8-4941-8612-3EC8CFD842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Table of Content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8182463" cy="4795935"/>
          </a:xfrm>
        </p:spPr>
        <p:txBody>
          <a:bodyPr/>
          <a:lstStyle>
            <a:lvl1pPr marL="514042" indent="-514042">
              <a:buFont typeface="+mj-lt"/>
              <a:buAutoNum type="arabicPeriod"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F7D6D63-C0D2-4213-B1FA-96890BDE6C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0AA6AF62-9F6D-4B1C-831C-72AACA29F78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9/15/2019</a:t>
            </a:fld>
            <a:endParaRPr lang="en-US" dirty="0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D92A8ED8-1E91-4F87-9AAB-0B939CA64F6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37E4C518-B0B3-4716-AB97-AC8ECA4F7C8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872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55D431A-1BDA-40DB-B7D8-23653331B7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Title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15109" y="5490438"/>
            <a:ext cx="10961783" cy="49981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998" b="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Subtitle</a:t>
            </a:r>
          </a:p>
        </p:txBody>
      </p:sp>
      <p:sp>
        <p:nvSpPr>
          <p:cNvPr id="4" name="Oval 3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654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B0FF4B1E-24EA-407C-BFA6-24CCB6D440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-3472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205" y="1792355"/>
            <a:ext cx="1830305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E:\002-KIMS BUSINESS\007-02-Fullslidesppt-Contents\20161228\02-edu\bulb-item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5205" y="1792355"/>
            <a:ext cx="915152" cy="4062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5510" y="1121144"/>
            <a:ext cx="9929724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4ED30444-7448-455E-ACFD-2D8F93C939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399495" cy="88265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0505D47-5EAF-4709-A366-B1437B044AC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5599" y="274595"/>
            <a:ext cx="2144846" cy="534964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F9A2DC4-5280-4E93-B6D2-9709FE6D062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9/15/2019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FA4C1EE0-8040-49CB-9319-CF991DE7B32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643825A-6B67-4224-B077-B526FC2A4C7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2530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3DA6B0AA-1988-451B-88D4-0F72629557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-3472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027" y="3314704"/>
            <a:ext cx="1260665" cy="2797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1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399495" cy="88265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59073" y="1121144"/>
            <a:ext cx="10036163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F2A4EF-FDC7-4D65-91A0-D3473057251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9/15/2019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D0B15D-022F-4B93-A0E6-6FC062C18AF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845B5C-C9D2-4885-BBE1-AE0D4F570CB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1E6AED5-8603-4881-90EA-963A2A5A2C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5599" y="274595"/>
            <a:ext cx="2144846" cy="534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65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9AD94B5-9922-4E42-89CE-3C445EFB15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/>
        </p:nvSpPr>
        <p:spPr>
          <a:xfrm>
            <a:off x="-1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20106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3E2769-FF5C-435B-BEDD-ABA3B8F1B97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9/15/2019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B6AD27-58D7-46FA-99F8-E5BB835ADA6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9DA7C9-2FCE-40EB-BF32-C6983222020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991B60F-461F-45D1-A35C-8AC3D83E7AD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97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6465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79D60504-DA9E-4357-9A0A-15E333FC27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7B03959-5ED4-4593-8CEF-2AE1A73775F5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" y="6184673"/>
            <a:ext cx="12192000" cy="67333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4" name="Oval 3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8A09987-8827-47B7-85D3-6D69487FC7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028D2F0-1E67-414B-A93D-D3F8F131A1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551" y="5206773"/>
            <a:ext cx="958900" cy="1184869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5931"/>
            <a:ext cx="5426148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75450" y="1195931"/>
            <a:ext cx="5426147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58E34E-73A2-41B4-8C58-4DDB1D4D97D8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88816" y="6390560"/>
            <a:ext cx="808713" cy="308845"/>
          </a:xfrm>
        </p:spPr>
        <p:txBody>
          <a:bodyPr/>
          <a:lstStyle/>
          <a:p>
            <a:fld id="{055373AC-9AA7-423B-BA00-BA1C74164DBD}" type="datetime1">
              <a:rPr lang="en-US" smtClean="0"/>
              <a:pPr/>
              <a:t>9/15/2019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7141AFF-42FF-4AAA-A3FA-149DDA66FCC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B2616D-7BC8-4F96-B3A7-B299A353B42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3AACB49-5E4F-4436-9D82-E83B52A7FCB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0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C19C6415-13AB-4677-935E-D11508C4AD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B4EBD86-A13A-41DF-A04E-EA4A858E8860}"/>
              </a:ext>
            </a:extLst>
          </p:cNvPr>
          <p:cNvSpPr/>
          <p:nvPr/>
        </p:nvSpPr>
        <p:spPr>
          <a:xfrm>
            <a:off x="-3176" y="-17929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04F318BE-2BAD-4677-871C-D78A4BF0CB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501" y="1196126"/>
            <a:ext cx="11811097" cy="518562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609219" indent="0">
              <a:buNone/>
              <a:defRPr/>
            </a:lvl2pPr>
          </a:lstStyle>
          <a:p>
            <a:pPr lvl="0"/>
            <a:r>
              <a:rPr lang="en-GB" dirty="0"/>
              <a:t>Sample source code: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278A82F-5546-4977-9F75-2A933B4159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5283" y="1830475"/>
            <a:ext cx="10961435" cy="1633497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398" b="1" noProof="1" smtClean="0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BA3E62-7E9B-447C-9045-B989874D05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57BD22-7B02-4D39-928A-4BAD0D84EC13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9/15/2019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DED1B3-84A5-43D8-8770-B2C1E963B68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13FF9B-335F-4699-94F7-E43CA829037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EB003D1-D2F8-474E-9E8E-075BE60E927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82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0403F5F2-BA1B-4A39-A03D-AD9E046944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8816" y="6397196"/>
            <a:ext cx="808713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9/15/2019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32BCD1B1-3A00-45B1-B516-6B8E7FBC47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902A4B2-CB08-42CE-A814-FBDF345C2F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13" y="1138844"/>
            <a:ext cx="11804822" cy="524290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78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8" r:id="rId12"/>
    <p:sldLayoutId id="2147483689" r:id="rId13"/>
    <p:sldLayoutId id="2147483687" r:id="rId14"/>
    <p:sldLayoutId id="2147483690" r:id="rId15"/>
    <p:sldLayoutId id="2147483799" r:id="rId16"/>
    <p:sldLayoutId id="2147483800" r:id="rId17"/>
    <p:sldLayoutId id="2147483928" r:id="rId18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1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6915" indent="-456915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989981" indent="-380762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048" indent="-304610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267" indent="-304610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741485" indent="-304610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b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8.png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aka.ms/ssms" TargetMode="External"/><Relationship Id="rId2" Type="http://schemas.openxmlformats.org/officeDocument/2006/relationships/hyperlink" Target="http://aka.ms/sqlserver2017" TargetMode="Externa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trainings/courses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hyperlink" Target="http://www.xs-software.com/" TargetMode="External"/><Relationship Id="rId18" Type="http://schemas.openxmlformats.org/officeDocument/2006/relationships/image" Target="../media/image89.png"/><Relationship Id="rId26" Type="http://schemas.openxmlformats.org/officeDocument/2006/relationships/image" Target="../media/image92.jpeg"/><Relationship Id="rId3" Type="http://schemas.openxmlformats.org/officeDocument/2006/relationships/hyperlink" Target="http://www.infragistics.com/" TargetMode="External"/><Relationship Id="rId21" Type="http://schemas.openxmlformats.org/officeDocument/2006/relationships/hyperlink" Target="http://smartit.bg/" TargetMode="External"/><Relationship Id="rId7" Type="http://schemas.openxmlformats.org/officeDocument/2006/relationships/hyperlink" Target="https://netpeak.bg/" TargetMode="External"/><Relationship Id="rId12" Type="http://schemas.openxmlformats.org/officeDocument/2006/relationships/image" Target="../media/image87.png"/><Relationship Id="rId17" Type="http://schemas.openxmlformats.org/officeDocument/2006/relationships/hyperlink" Target="http://www.postbank.bg/" TargetMode="External"/><Relationship Id="rId25" Type="http://schemas.openxmlformats.org/officeDocument/2006/relationships/hyperlink" Target="https://stemo.bg/en/" TargetMode="External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31.png"/><Relationship Id="rId20" Type="http://schemas.openxmlformats.org/officeDocument/2006/relationships/image" Target="../media/image3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5.png"/><Relationship Id="rId11" Type="http://schemas.openxmlformats.org/officeDocument/2006/relationships/hyperlink" Target="http://www.telenor.bg/" TargetMode="External"/><Relationship Id="rId24" Type="http://schemas.openxmlformats.org/officeDocument/2006/relationships/image" Target="../media/image91.png"/><Relationship Id="rId5" Type="http://schemas.openxmlformats.org/officeDocument/2006/relationships/hyperlink" Target="https://www.indeavr.com/en" TargetMode="External"/><Relationship Id="rId15" Type="http://schemas.openxmlformats.org/officeDocument/2006/relationships/hyperlink" Target="https://www.sbtech.com/" TargetMode="External"/><Relationship Id="rId23" Type="http://schemas.openxmlformats.org/officeDocument/2006/relationships/hyperlink" Target="https://motion-software.com/" TargetMode="External"/><Relationship Id="rId10" Type="http://schemas.openxmlformats.org/officeDocument/2006/relationships/image" Target="../media/image86.png"/><Relationship Id="rId19" Type="http://schemas.openxmlformats.org/officeDocument/2006/relationships/hyperlink" Target="https://www.superhosting.bg/" TargetMode="External"/><Relationship Id="rId4" Type="http://schemas.openxmlformats.org/officeDocument/2006/relationships/image" Target="../media/image84.png"/><Relationship Id="rId9" Type="http://schemas.openxmlformats.org/officeDocument/2006/relationships/hyperlink" Target="https://www.softwaregroup.com/" TargetMode="External"/><Relationship Id="rId14" Type="http://schemas.openxmlformats.org/officeDocument/2006/relationships/image" Target="../media/image88.png"/><Relationship Id="rId22" Type="http://schemas.openxmlformats.org/officeDocument/2006/relationships/image" Target="../media/image90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lukanet.com/" TargetMode="External"/><Relationship Id="rId3" Type="http://schemas.openxmlformats.org/officeDocument/2006/relationships/image" Target="../media/image93.jpeg"/><Relationship Id="rId7" Type="http://schemas.openxmlformats.org/officeDocument/2006/relationships/image" Target="../media/image9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://www.world-of-myths.com/" TargetMode="External"/><Relationship Id="rId5" Type="http://schemas.openxmlformats.org/officeDocument/2006/relationships/image" Target="../media/image94.png"/><Relationship Id="rId4" Type="http://schemas.openxmlformats.org/officeDocument/2006/relationships/hyperlink" Target="https://www.onebitsoftware.net/" TargetMode="External"/><Relationship Id="rId9" Type="http://schemas.openxmlformats.org/officeDocument/2006/relationships/image" Target="../media/image96.gif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s://softuni.org/" TargetMode="External"/><Relationship Id="rId12" Type="http://schemas.openxmlformats.org/officeDocument/2006/relationships/image" Target="../media/image9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98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4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666859" y="1390226"/>
            <a:ext cx="10965303" cy="882654"/>
          </a:xfrm>
        </p:spPr>
        <p:txBody>
          <a:bodyPr>
            <a:normAutofit/>
          </a:bodyPr>
          <a:lstStyle/>
          <a:p>
            <a:r>
              <a:rPr lang="en-US" dirty="0"/>
              <a:t>How do RDBMS work? Managing DBs using IDEs</a:t>
            </a:r>
          </a:p>
          <a:p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66859" y="298399"/>
            <a:ext cx="10965303" cy="882654"/>
          </a:xfrm>
        </p:spPr>
        <p:txBody>
          <a:bodyPr>
            <a:normAutofit/>
          </a:bodyPr>
          <a:lstStyle/>
          <a:p>
            <a:r>
              <a:rPr lang="en-US" dirty="0"/>
              <a:t>Introduction to Databases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/>
              <a:t>Software University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>
                <a:hlinkClick r:id="rId3"/>
              </a:rPr>
              <a:t>http://softuni.bg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671147" y="4650873"/>
            <a:ext cx="2951518" cy="958651"/>
          </a:xfrm>
        </p:spPr>
        <p:txBody>
          <a:bodyPr/>
          <a:lstStyle/>
          <a:p>
            <a:r>
              <a:rPr lang="en-US" dirty="0"/>
              <a:t>SoftUni Team</a:t>
            </a:r>
          </a:p>
          <a:p>
            <a:endParaRPr lang="bg-BG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0"/>
          </p:nvPr>
        </p:nvSpPr>
        <p:spPr>
          <a:xfrm>
            <a:off x="671147" y="5175130"/>
            <a:ext cx="2951518" cy="832014"/>
          </a:xfrm>
        </p:spPr>
        <p:txBody>
          <a:bodyPr/>
          <a:lstStyle/>
          <a:p>
            <a:r>
              <a:rPr lang="en-US" dirty="0"/>
              <a:t>Technical Trainers</a:t>
            </a:r>
          </a:p>
          <a:p>
            <a:endParaRPr lang="bg-BG" dirty="0"/>
          </a:p>
        </p:txBody>
      </p:sp>
      <p:pic>
        <p:nvPicPr>
          <p:cNvPr id="12290" name="Picture 2" descr="Ð ÐµÐ·ÑÐ»ÑÐ°Ñ Ñ Ð¸Ð·Ð¾Ð±ÑÐ°Ð¶ÐµÐ½Ð¸Ðµ Ð·Ð° database png">
            <a:extLst>
              <a:ext uri="{FF2B5EF4-FFF2-40B4-BE49-F238E27FC236}">
                <a16:creationId xmlns:a16="http://schemas.microsoft.com/office/drawing/2014/main" id="{52FF2604-C568-4D2F-97DB-BF23457362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6893" y="1767314"/>
            <a:ext cx="4009432" cy="3784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962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SQL Server uses the Client-Server Model</a:t>
            </a:r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 Engine Flow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3375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25" name="Rectangle: Rounded Corners 24"/>
          <p:cNvSpPr/>
          <p:nvPr/>
        </p:nvSpPr>
        <p:spPr>
          <a:xfrm>
            <a:off x="467533" y="2349179"/>
            <a:ext cx="2646334" cy="3288702"/>
          </a:xfrm>
          <a:prstGeom prst="roundRect">
            <a:avLst>
              <a:gd name="adj" fmla="val 5385"/>
            </a:avLst>
          </a:prstGeom>
          <a:noFill/>
          <a:ln w="571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Clients</a:t>
            </a:r>
          </a:p>
        </p:txBody>
      </p:sp>
      <p:sp>
        <p:nvSpPr>
          <p:cNvPr id="10" name="Arrow: Right 9"/>
          <p:cNvSpPr/>
          <p:nvPr/>
        </p:nvSpPr>
        <p:spPr>
          <a:xfrm>
            <a:off x="3291426" y="2970881"/>
            <a:ext cx="1295400" cy="60960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1" name="TextBox 10"/>
          <p:cNvSpPr txBox="1"/>
          <p:nvPr/>
        </p:nvSpPr>
        <p:spPr>
          <a:xfrm>
            <a:off x="3291426" y="2349180"/>
            <a:ext cx="1295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Query</a:t>
            </a:r>
          </a:p>
        </p:txBody>
      </p:sp>
      <p:sp>
        <p:nvSpPr>
          <p:cNvPr id="17" name="Arrow: Right 16"/>
          <p:cNvSpPr/>
          <p:nvPr/>
        </p:nvSpPr>
        <p:spPr>
          <a:xfrm>
            <a:off x="7624734" y="2970881"/>
            <a:ext cx="1295400" cy="60960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8" name="TextBox 17"/>
          <p:cNvSpPr txBox="1"/>
          <p:nvPr/>
        </p:nvSpPr>
        <p:spPr>
          <a:xfrm>
            <a:off x="7624734" y="2349180"/>
            <a:ext cx="1295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Access</a:t>
            </a:r>
          </a:p>
        </p:txBody>
      </p:sp>
      <p:sp>
        <p:nvSpPr>
          <p:cNvPr id="21" name="Arrow: Right 20"/>
          <p:cNvSpPr/>
          <p:nvPr/>
        </p:nvSpPr>
        <p:spPr>
          <a:xfrm flipH="1">
            <a:off x="7624734" y="4665140"/>
            <a:ext cx="1295400" cy="60960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2" name="Arrow: Right 21"/>
          <p:cNvSpPr/>
          <p:nvPr/>
        </p:nvSpPr>
        <p:spPr>
          <a:xfrm flipH="1">
            <a:off x="3286933" y="4665140"/>
            <a:ext cx="1295400" cy="60960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3" name="TextBox 22"/>
          <p:cNvSpPr txBox="1"/>
          <p:nvPr/>
        </p:nvSpPr>
        <p:spPr>
          <a:xfrm>
            <a:off x="7624734" y="5282626"/>
            <a:ext cx="1295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Data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286933" y="5282626"/>
            <a:ext cx="1295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Data</a:t>
            </a:r>
          </a:p>
        </p:txBody>
      </p:sp>
      <p:grpSp>
        <p:nvGrpSpPr>
          <p:cNvPr id="29" name="Group 28"/>
          <p:cNvGrpSpPr/>
          <p:nvPr/>
        </p:nvGrpSpPr>
        <p:grpSpPr>
          <a:xfrm>
            <a:off x="4772833" y="2349179"/>
            <a:ext cx="2646334" cy="3288702"/>
            <a:chOff x="5071343" y="2121498"/>
            <a:chExt cx="2646334" cy="3288702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2" cstate="print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35485" y="2787349"/>
              <a:ext cx="2318051" cy="2318051"/>
            </a:xfrm>
            <a:prstGeom prst="rect">
              <a:avLst/>
            </a:prstGeom>
          </p:spPr>
        </p:pic>
        <p:sp>
          <p:nvSpPr>
            <p:cNvPr id="26" name="Rectangle: Rounded Corners 25"/>
            <p:cNvSpPr/>
            <p:nvPr/>
          </p:nvSpPr>
          <p:spPr>
            <a:xfrm>
              <a:off x="5071343" y="2121498"/>
              <a:ext cx="2646334" cy="3288702"/>
            </a:xfrm>
            <a:prstGeom prst="roundRect">
              <a:avLst>
                <a:gd name="adj" fmla="val 5385"/>
              </a:avLst>
            </a:prstGeom>
            <a:noFill/>
            <a:ln w="5715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2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Engine</a:t>
              </a: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9078133" y="2349179"/>
            <a:ext cx="2646334" cy="3288702"/>
            <a:chOff x="9288227" y="2121498"/>
            <a:chExt cx="2646334" cy="3288702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6051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45248" y="2963782"/>
              <a:ext cx="1741902" cy="1741902"/>
            </a:xfrm>
            <a:prstGeom prst="rect">
              <a:avLst/>
            </a:prstGeom>
            <a:noFill/>
          </p:spPr>
        </p:pic>
        <p:sp>
          <p:nvSpPr>
            <p:cNvPr id="27" name="Rectangle: Rounded Corners 26"/>
            <p:cNvSpPr/>
            <p:nvPr/>
          </p:nvSpPr>
          <p:spPr>
            <a:xfrm>
              <a:off x="9288227" y="2121498"/>
              <a:ext cx="2646334" cy="3288702"/>
            </a:xfrm>
            <a:prstGeom prst="roundRect">
              <a:avLst>
                <a:gd name="adj" fmla="val 5385"/>
              </a:avLst>
            </a:prstGeom>
            <a:noFill/>
            <a:ln w="5715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2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Database</a:t>
              </a:r>
            </a:p>
          </p:txBody>
        </p: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728" y="2727955"/>
            <a:ext cx="2531150" cy="253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294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  <p:bldP spid="17" grpId="0" animBg="1"/>
      <p:bldP spid="18" grpId="0"/>
      <p:bldP spid="21" grpId="0" animBg="1"/>
      <p:bldP spid="22" grpId="0" animBg="1"/>
      <p:bldP spid="23" grpId="0"/>
      <p:bldP spid="2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201066"/>
          </a:xfrm>
        </p:spPr>
        <p:txBody>
          <a:bodyPr/>
          <a:lstStyle/>
          <a:p>
            <a:r>
              <a:rPr lang="en-US" dirty="0"/>
              <a:t>Download </a:t>
            </a:r>
            <a:r>
              <a:rPr lang="en-US" b="1" dirty="0">
                <a:solidFill>
                  <a:schemeClr val="bg1"/>
                </a:solidFill>
              </a:rPr>
              <a:t>SQL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Server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Express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/>
              <a:t>Edition from Microsoft</a:t>
            </a:r>
          </a:p>
          <a:p>
            <a:endParaRPr lang="en-US" sz="3200" dirty="0"/>
          </a:p>
          <a:p>
            <a:r>
              <a:rPr lang="en-US" sz="3200" dirty="0"/>
              <a:t>Download SQL Server </a:t>
            </a:r>
            <a:r>
              <a:rPr lang="en-US" sz="3200" b="1" dirty="0">
                <a:solidFill>
                  <a:schemeClr val="bg1"/>
                </a:solidFill>
              </a:rPr>
              <a:t>Management</a:t>
            </a:r>
            <a:r>
              <a:rPr lang="en-US" sz="3200" dirty="0">
                <a:solidFill>
                  <a:schemeClr val="accent1"/>
                </a:solidFill>
              </a:rPr>
              <a:t> </a:t>
            </a:r>
            <a:r>
              <a:rPr lang="en-US" sz="3200" b="1" dirty="0">
                <a:solidFill>
                  <a:schemeClr val="bg1"/>
                </a:solidFill>
              </a:rPr>
              <a:t>Studio</a:t>
            </a:r>
            <a:r>
              <a:rPr lang="en-US" sz="3200" dirty="0">
                <a:solidFill>
                  <a:schemeClr val="accent1"/>
                </a:solidFill>
              </a:rPr>
              <a:t> </a:t>
            </a:r>
            <a:r>
              <a:rPr lang="en-US" sz="3200" dirty="0"/>
              <a:t>separately</a:t>
            </a:r>
          </a:p>
          <a:p>
            <a:endParaRPr lang="en-US" sz="3200" dirty="0">
              <a:solidFill>
                <a:schemeClr val="accent1"/>
              </a:solidFill>
            </a:endParaRPr>
          </a:p>
          <a:p>
            <a:endParaRPr lang="en-US" sz="3200" dirty="0">
              <a:solidFill>
                <a:schemeClr val="accent1"/>
              </a:solidFill>
            </a:endParaRPr>
          </a:p>
          <a:p>
            <a:endParaRPr lang="en-US" sz="3200" dirty="0">
              <a:solidFill>
                <a:schemeClr val="accent1"/>
              </a:solidFill>
            </a:endParaRPr>
          </a:p>
          <a:p>
            <a:endParaRPr lang="bg-BG" dirty="0"/>
          </a:p>
        </p:txBody>
      </p:sp>
      <p:sp>
        <p:nvSpPr>
          <p:cNvPr id="4659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Download Clients &amp; Servers</a:t>
            </a:r>
            <a:endParaRPr lang="bg-BG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763375" y="6524625"/>
            <a:ext cx="428625" cy="1968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2498036" y="1967582"/>
            <a:ext cx="6956322" cy="54476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05000"/>
              </a:lnSpc>
            </a:pPr>
            <a:r>
              <a:rPr lang="en-US" sz="2800" b="1" noProof="1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  <a:hlinkClick r:id="rId2"/>
              </a:rPr>
              <a:t>http://aka.ms/sqlserver2017</a:t>
            </a:r>
            <a:endParaRPr lang="en-US" sz="2800" b="1" noProof="1">
              <a:solidFill>
                <a:schemeClr val="bg1"/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7CE8279-8978-43DA-A6D8-EB1EE60D5B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98036" y="3194717"/>
            <a:ext cx="6956322" cy="54476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latin typeface="Consolas" panose="020B0609020204030204" pitchFamily="49" charset="0"/>
                <a:cs typeface="Arial" panose="020B0604020202020204" pitchFamily="34" charset="0"/>
                <a:hlinkClick r:id="rId3"/>
              </a:rPr>
              <a:t>http://aka.ms/ssms</a:t>
            </a:r>
            <a:endParaRPr lang="en-US" sz="2800" b="1" noProof="1">
              <a:solidFill>
                <a:srgbClr val="FBEEDC"/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pic>
        <p:nvPicPr>
          <p:cNvPr id="2050" name="Picture 2" descr="Ð¡Ð²ÑÑÐ·Ð°Ð½Ð¾ Ð¸Ð·Ð¾Ð±ÑÐ°Ð¶ÐµÐ½Ð¸Ðµ">
            <a:extLst>
              <a:ext uri="{FF2B5EF4-FFF2-40B4-BE49-F238E27FC236}">
                <a16:creationId xmlns:a16="http://schemas.microsoft.com/office/drawing/2014/main" id="{4A5589C9-8CEE-4CF9-8B7F-961360A123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7341" y="3958791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Ð ÐµÐ·ÑÐ»ÑÐ°Ñ Ñ Ð¸Ð·Ð¾Ð±ÑÐ°Ð¶ÐµÐ½Ð¸Ðµ Ð·Ð° sql server express png">
            <a:extLst>
              <a:ext uri="{FF2B5EF4-FFF2-40B4-BE49-F238E27FC236}">
                <a16:creationId xmlns:a16="http://schemas.microsoft.com/office/drawing/2014/main" id="{ABA81264-79EA-4C61-B859-F609E78C68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8531" y="4046708"/>
            <a:ext cx="2896130" cy="2350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347292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Logical Storage</a:t>
            </a:r>
          </a:p>
          <a:p>
            <a:pPr lvl="1"/>
            <a:r>
              <a:rPr lang="en-US" dirty="0"/>
              <a:t>Instance</a:t>
            </a:r>
          </a:p>
          <a:p>
            <a:pPr lvl="1"/>
            <a:r>
              <a:rPr lang="en-US" dirty="0"/>
              <a:t>Database</a:t>
            </a:r>
          </a:p>
          <a:p>
            <a:pPr lvl="1"/>
            <a:r>
              <a:rPr lang="en-US" dirty="0"/>
              <a:t>Schema</a:t>
            </a:r>
          </a:p>
          <a:p>
            <a:pPr lvl="1"/>
            <a:r>
              <a:rPr lang="en-US" dirty="0"/>
              <a:t>Table</a:t>
            </a:r>
          </a:p>
          <a:p>
            <a:r>
              <a:rPr lang="en-US" dirty="0"/>
              <a:t>Physical Storage</a:t>
            </a:r>
          </a:p>
          <a:p>
            <a:pPr lvl="1"/>
            <a:r>
              <a:rPr lang="en-US" dirty="0"/>
              <a:t>Data Files and Log files</a:t>
            </a:r>
          </a:p>
          <a:p>
            <a:pPr lvl="1"/>
            <a:r>
              <a:rPr lang="en-US" dirty="0"/>
              <a:t>Data Pages</a:t>
            </a:r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Server Architecture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3375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6" name="Rectangle: Rounded Corners 5"/>
          <p:cNvSpPr/>
          <p:nvPr/>
        </p:nvSpPr>
        <p:spPr>
          <a:xfrm>
            <a:off x="5105400" y="1295400"/>
            <a:ext cx="6400800" cy="2971800"/>
          </a:xfrm>
          <a:prstGeom prst="roundRect">
            <a:avLst>
              <a:gd name="adj" fmla="val 5385"/>
            </a:avLst>
          </a:prstGeom>
          <a:noFill/>
          <a:ln w="571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800" b="1" dirty="0">
                <a:solidFill>
                  <a:schemeClr val="tx1"/>
                </a:solidFill>
                <a:latin typeface="Consolas" panose="020B0609020204030204" pitchFamily="49" charset="0"/>
              </a:rPr>
              <a:t>Instance</a:t>
            </a:r>
          </a:p>
        </p:txBody>
      </p:sp>
      <p:sp>
        <p:nvSpPr>
          <p:cNvPr id="9" name="Rectangle: Rounded Corners 13"/>
          <p:cNvSpPr/>
          <p:nvPr/>
        </p:nvSpPr>
        <p:spPr>
          <a:xfrm>
            <a:off x="5251768" y="1905001"/>
            <a:ext cx="3817620" cy="2202543"/>
          </a:xfrm>
          <a:prstGeom prst="roundRect">
            <a:avLst>
              <a:gd name="adj" fmla="val 5319"/>
            </a:avLst>
          </a:prstGeom>
          <a:solidFill>
            <a:schemeClr val="bg2">
              <a:alpha val="25098"/>
            </a:schemeClr>
          </a:solidFill>
          <a:ln w="381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Database</a:t>
            </a:r>
          </a:p>
        </p:txBody>
      </p:sp>
      <p:sp>
        <p:nvSpPr>
          <p:cNvPr id="11" name="Rectangle: Rounded Corners 13"/>
          <p:cNvSpPr/>
          <p:nvPr/>
        </p:nvSpPr>
        <p:spPr>
          <a:xfrm>
            <a:off x="5320136" y="2400300"/>
            <a:ext cx="3642572" cy="982980"/>
          </a:xfrm>
          <a:prstGeom prst="roundRect">
            <a:avLst>
              <a:gd name="adj" fmla="val 5319"/>
            </a:avLst>
          </a:prstGeom>
          <a:solidFill>
            <a:schemeClr val="bg2">
              <a:alpha val="25098"/>
            </a:schemeClr>
          </a:solidFill>
          <a:ln w="381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Schema</a:t>
            </a:r>
          </a:p>
        </p:txBody>
      </p:sp>
      <p:sp>
        <p:nvSpPr>
          <p:cNvPr id="12" name="Rectangle: Rounded Corners 13"/>
          <p:cNvSpPr/>
          <p:nvPr/>
        </p:nvSpPr>
        <p:spPr>
          <a:xfrm>
            <a:off x="5410200" y="2866534"/>
            <a:ext cx="1094528" cy="380048"/>
          </a:xfrm>
          <a:prstGeom prst="roundRect">
            <a:avLst>
              <a:gd name="adj" fmla="val 5319"/>
            </a:avLst>
          </a:prstGeom>
          <a:noFill/>
          <a:ln w="381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Table</a:t>
            </a:r>
          </a:p>
        </p:txBody>
      </p:sp>
      <p:sp>
        <p:nvSpPr>
          <p:cNvPr id="13" name="Rectangle: Rounded Corners 13"/>
          <p:cNvSpPr/>
          <p:nvPr/>
        </p:nvSpPr>
        <p:spPr>
          <a:xfrm>
            <a:off x="6588336" y="2866534"/>
            <a:ext cx="1094528" cy="380048"/>
          </a:xfrm>
          <a:prstGeom prst="roundRect">
            <a:avLst>
              <a:gd name="adj" fmla="val 5319"/>
            </a:avLst>
          </a:prstGeom>
          <a:noFill/>
          <a:ln w="381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Table</a:t>
            </a:r>
          </a:p>
        </p:txBody>
      </p:sp>
      <p:sp>
        <p:nvSpPr>
          <p:cNvPr id="14" name="Rectangle: Rounded Corners 13"/>
          <p:cNvSpPr/>
          <p:nvPr/>
        </p:nvSpPr>
        <p:spPr>
          <a:xfrm>
            <a:off x="7766472" y="2866534"/>
            <a:ext cx="1094528" cy="380048"/>
          </a:xfrm>
          <a:prstGeom prst="roundRect">
            <a:avLst>
              <a:gd name="adj" fmla="val 5319"/>
            </a:avLst>
          </a:prstGeom>
          <a:noFill/>
          <a:ln w="381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Table</a:t>
            </a:r>
          </a:p>
        </p:txBody>
      </p:sp>
      <p:sp>
        <p:nvSpPr>
          <p:cNvPr id="18" name="Rectangle: Rounded Corners 13"/>
          <p:cNvSpPr/>
          <p:nvPr/>
        </p:nvSpPr>
        <p:spPr>
          <a:xfrm>
            <a:off x="5320136" y="3444240"/>
            <a:ext cx="3642572" cy="548640"/>
          </a:xfrm>
          <a:prstGeom prst="roundRect">
            <a:avLst>
              <a:gd name="adj" fmla="val 5319"/>
            </a:avLst>
          </a:prstGeom>
          <a:noFill/>
          <a:ln w="381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Schema</a:t>
            </a:r>
          </a:p>
        </p:txBody>
      </p:sp>
      <p:sp>
        <p:nvSpPr>
          <p:cNvPr id="23" name="Rectangle: Rounded Corners 13"/>
          <p:cNvSpPr/>
          <p:nvPr/>
        </p:nvSpPr>
        <p:spPr>
          <a:xfrm>
            <a:off x="9196997" y="1905001"/>
            <a:ext cx="2185355" cy="1012371"/>
          </a:xfrm>
          <a:prstGeom prst="roundRect">
            <a:avLst>
              <a:gd name="adj" fmla="val 5319"/>
            </a:avLst>
          </a:prstGeom>
          <a:noFill/>
          <a:ln w="381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Database</a:t>
            </a:r>
          </a:p>
        </p:txBody>
      </p:sp>
      <p:sp>
        <p:nvSpPr>
          <p:cNvPr id="40" name="Rectangle: Rounded Corners 13"/>
          <p:cNvSpPr/>
          <p:nvPr/>
        </p:nvSpPr>
        <p:spPr>
          <a:xfrm>
            <a:off x="9196997" y="3095173"/>
            <a:ext cx="2185355" cy="1012371"/>
          </a:xfrm>
          <a:prstGeom prst="roundRect">
            <a:avLst>
              <a:gd name="adj" fmla="val 5319"/>
            </a:avLst>
          </a:prstGeom>
          <a:noFill/>
          <a:ln w="381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Database</a:t>
            </a:r>
          </a:p>
        </p:txBody>
      </p:sp>
      <p:grpSp>
        <p:nvGrpSpPr>
          <p:cNvPr id="80" name="Group 79"/>
          <p:cNvGrpSpPr/>
          <p:nvPr/>
        </p:nvGrpSpPr>
        <p:grpSpPr>
          <a:xfrm>
            <a:off x="5105400" y="4876800"/>
            <a:ext cx="6400800" cy="1423202"/>
            <a:chOff x="5103812" y="4876800"/>
            <a:chExt cx="6400800" cy="1423202"/>
          </a:xfrm>
        </p:grpSpPr>
        <p:pic>
          <p:nvPicPr>
            <p:cNvPr id="50" name="Picture 49"/>
            <p:cNvPicPr>
              <a:picLocks noChangeAspect="1"/>
            </p:cNvPicPr>
            <p:nvPr/>
          </p:nvPicPr>
          <p:blipFill>
            <a:blip r:embed="rId3" cstate="print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83802" y="5155321"/>
              <a:ext cx="863766" cy="863766"/>
            </a:xfrm>
            <a:prstGeom prst="rect">
              <a:avLst/>
            </a:prstGeom>
            <a:noFill/>
          </p:spPr>
        </p:pic>
        <p:sp>
          <p:nvSpPr>
            <p:cNvPr id="51" name="Rectangle: Rounded Corners 50"/>
            <p:cNvSpPr/>
            <p:nvPr/>
          </p:nvSpPr>
          <p:spPr>
            <a:xfrm>
              <a:off x="5103812" y="4876800"/>
              <a:ext cx="6400800" cy="1423202"/>
            </a:xfrm>
            <a:prstGeom prst="roundRect">
              <a:avLst>
                <a:gd name="adj" fmla="val 5385"/>
              </a:avLst>
            </a:prstGeom>
            <a:noFill/>
            <a:ln w="5715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sz="28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endParaRPr>
            </a:p>
          </p:txBody>
        </p:sp>
      </p:grpSp>
      <p:sp>
        <p:nvSpPr>
          <p:cNvPr id="52" name="Rectangle: Rounded Corners 51"/>
          <p:cNvSpPr/>
          <p:nvPr/>
        </p:nvSpPr>
        <p:spPr>
          <a:xfrm>
            <a:off x="6529146" y="4978963"/>
            <a:ext cx="2331854" cy="1191407"/>
          </a:xfrm>
          <a:prstGeom prst="roundRect">
            <a:avLst>
              <a:gd name="adj" fmla="val 5319"/>
            </a:avLst>
          </a:prstGeom>
          <a:noFill/>
          <a:ln w="381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Data</a:t>
            </a:r>
          </a:p>
        </p:txBody>
      </p:sp>
      <p:sp>
        <p:nvSpPr>
          <p:cNvPr id="53" name="Arrow: Right 52"/>
          <p:cNvSpPr/>
          <p:nvPr/>
        </p:nvSpPr>
        <p:spPr>
          <a:xfrm rot="5400000">
            <a:off x="8102890" y="4280340"/>
            <a:ext cx="421691" cy="583321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55" name="Rectangle: Rounded Corners 54"/>
          <p:cNvSpPr/>
          <p:nvPr/>
        </p:nvSpPr>
        <p:spPr>
          <a:xfrm>
            <a:off x="9048909" y="4978963"/>
            <a:ext cx="2331854" cy="1191407"/>
          </a:xfrm>
          <a:prstGeom prst="roundRect">
            <a:avLst>
              <a:gd name="adj" fmla="val 5319"/>
            </a:avLst>
          </a:prstGeom>
          <a:noFill/>
          <a:ln w="381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Logs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47E87EA-BCFB-41EF-B5B2-6BB6109E767F}"/>
              </a:ext>
            </a:extLst>
          </p:cNvPr>
          <p:cNvGrpSpPr/>
          <p:nvPr/>
        </p:nvGrpSpPr>
        <p:grpSpPr>
          <a:xfrm>
            <a:off x="9086850" y="5499904"/>
            <a:ext cx="2240355" cy="533400"/>
            <a:chOff x="9086850" y="5499904"/>
            <a:chExt cx="2240355" cy="533400"/>
          </a:xfrm>
        </p:grpSpPr>
        <p:grpSp>
          <p:nvGrpSpPr>
            <p:cNvPr id="44" name="Group 43"/>
            <p:cNvGrpSpPr/>
            <p:nvPr/>
          </p:nvGrpSpPr>
          <p:grpSpPr>
            <a:xfrm>
              <a:off x="9086850" y="5499904"/>
              <a:ext cx="609600" cy="533400"/>
              <a:chOff x="3998912" y="2209800"/>
              <a:chExt cx="609600" cy="533400"/>
            </a:xfrm>
          </p:grpSpPr>
          <p:sp>
            <p:nvSpPr>
              <p:cNvPr id="45" name="Rectangle: Folded Corner 44"/>
              <p:cNvSpPr/>
              <p:nvPr/>
            </p:nvSpPr>
            <p:spPr>
              <a:xfrm rot="10800000">
                <a:off x="4113212" y="2209800"/>
                <a:ext cx="381000" cy="533400"/>
              </a:xfrm>
              <a:prstGeom prst="foldedCorner">
                <a:avLst>
                  <a:gd name="adj" fmla="val 44167"/>
                </a:avLst>
              </a:prstGeom>
              <a:solidFill>
                <a:srgbClr val="00B050">
                  <a:alpha val="25098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/>
              </a:p>
            </p:txBody>
          </p:sp>
          <p:sp>
            <p:nvSpPr>
              <p:cNvPr id="46" name="TextBox 45"/>
              <p:cNvSpPr txBox="1"/>
              <p:nvPr/>
            </p:nvSpPr>
            <p:spPr>
              <a:xfrm>
                <a:off x="3998912" y="2362200"/>
                <a:ext cx="6096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latin typeface="Consolas" panose="020B0609020204030204" pitchFamily="49" charset="0"/>
                  </a:rPr>
                  <a:t>☰</a:t>
                </a:r>
                <a:endParaRPr lang="en-US" sz="900" b="1" dirty="0"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56" name="Group 55"/>
            <p:cNvGrpSpPr/>
            <p:nvPr/>
          </p:nvGrpSpPr>
          <p:grpSpPr>
            <a:xfrm>
              <a:off x="9630435" y="5499904"/>
              <a:ext cx="609600" cy="533400"/>
              <a:chOff x="3998912" y="2209800"/>
              <a:chExt cx="609600" cy="533400"/>
            </a:xfrm>
          </p:grpSpPr>
          <p:sp>
            <p:nvSpPr>
              <p:cNvPr id="57" name="Rectangle: Folded Corner 56"/>
              <p:cNvSpPr/>
              <p:nvPr/>
            </p:nvSpPr>
            <p:spPr>
              <a:xfrm rot="10800000">
                <a:off x="4113212" y="2209800"/>
                <a:ext cx="381000" cy="533400"/>
              </a:xfrm>
              <a:prstGeom prst="foldedCorner">
                <a:avLst>
                  <a:gd name="adj" fmla="val 44167"/>
                </a:avLst>
              </a:prstGeom>
              <a:solidFill>
                <a:srgbClr val="00B050">
                  <a:alpha val="25098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/>
              </a:p>
            </p:txBody>
          </p:sp>
          <p:sp>
            <p:nvSpPr>
              <p:cNvPr id="58" name="TextBox 57"/>
              <p:cNvSpPr txBox="1"/>
              <p:nvPr/>
            </p:nvSpPr>
            <p:spPr>
              <a:xfrm>
                <a:off x="3998912" y="2362200"/>
                <a:ext cx="6096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latin typeface="Consolas" panose="020B0609020204030204" pitchFamily="49" charset="0"/>
                  </a:rPr>
                  <a:t>☰</a:t>
                </a:r>
                <a:endParaRPr lang="en-US" sz="900" b="1" dirty="0"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59" name="Group 58"/>
            <p:cNvGrpSpPr/>
            <p:nvPr/>
          </p:nvGrpSpPr>
          <p:grpSpPr>
            <a:xfrm>
              <a:off x="10174020" y="5499904"/>
              <a:ext cx="609600" cy="533400"/>
              <a:chOff x="3998912" y="2209800"/>
              <a:chExt cx="609600" cy="533400"/>
            </a:xfrm>
          </p:grpSpPr>
          <p:sp>
            <p:nvSpPr>
              <p:cNvPr id="60" name="Rectangle: Folded Corner 59"/>
              <p:cNvSpPr/>
              <p:nvPr/>
            </p:nvSpPr>
            <p:spPr>
              <a:xfrm rot="10800000">
                <a:off x="4113212" y="2209800"/>
                <a:ext cx="381000" cy="533400"/>
              </a:xfrm>
              <a:prstGeom prst="foldedCorner">
                <a:avLst>
                  <a:gd name="adj" fmla="val 44167"/>
                </a:avLst>
              </a:prstGeom>
              <a:solidFill>
                <a:srgbClr val="00B050">
                  <a:alpha val="25098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/>
              </a:p>
            </p:txBody>
          </p:sp>
          <p:sp>
            <p:nvSpPr>
              <p:cNvPr id="61" name="TextBox 60"/>
              <p:cNvSpPr txBox="1"/>
              <p:nvPr/>
            </p:nvSpPr>
            <p:spPr>
              <a:xfrm>
                <a:off x="3998912" y="2362200"/>
                <a:ext cx="6096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latin typeface="Consolas" panose="020B0609020204030204" pitchFamily="49" charset="0"/>
                  </a:rPr>
                  <a:t>☰</a:t>
                </a:r>
                <a:endParaRPr lang="en-US" sz="900" b="1" dirty="0"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62" name="Group 61"/>
            <p:cNvGrpSpPr/>
            <p:nvPr/>
          </p:nvGrpSpPr>
          <p:grpSpPr>
            <a:xfrm>
              <a:off x="10717605" y="5499904"/>
              <a:ext cx="609600" cy="533400"/>
              <a:chOff x="3998912" y="2209800"/>
              <a:chExt cx="609600" cy="533400"/>
            </a:xfrm>
          </p:grpSpPr>
          <p:sp>
            <p:nvSpPr>
              <p:cNvPr id="63" name="Rectangle: Folded Corner 62"/>
              <p:cNvSpPr/>
              <p:nvPr/>
            </p:nvSpPr>
            <p:spPr>
              <a:xfrm rot="10800000">
                <a:off x="4113212" y="2209800"/>
                <a:ext cx="381000" cy="533400"/>
              </a:xfrm>
              <a:prstGeom prst="foldedCorner">
                <a:avLst>
                  <a:gd name="adj" fmla="val 44167"/>
                </a:avLst>
              </a:prstGeom>
              <a:solidFill>
                <a:srgbClr val="00B050">
                  <a:alpha val="25098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/>
              </a:p>
            </p:txBody>
          </p:sp>
          <p:sp>
            <p:nvSpPr>
              <p:cNvPr id="64" name="TextBox 63"/>
              <p:cNvSpPr txBox="1"/>
              <p:nvPr/>
            </p:nvSpPr>
            <p:spPr>
              <a:xfrm>
                <a:off x="3998912" y="2362200"/>
                <a:ext cx="6096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latin typeface="Consolas" panose="020B0609020204030204" pitchFamily="49" charset="0"/>
                  </a:rPr>
                  <a:t>☰</a:t>
                </a:r>
                <a:endParaRPr lang="en-US" sz="900" b="1" dirty="0">
                  <a:latin typeface="Consolas" panose="020B0609020204030204" pitchFamily="49" charset="0"/>
                </a:endParaRPr>
              </a:p>
            </p:txBody>
          </p:sp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C5DCFAD8-0451-4DFD-BC3E-C11FC2EDAC46}"/>
              </a:ext>
            </a:extLst>
          </p:cNvPr>
          <p:cNvGrpSpPr/>
          <p:nvPr/>
        </p:nvGrpSpPr>
        <p:grpSpPr>
          <a:xfrm>
            <a:off x="6552724" y="5499904"/>
            <a:ext cx="2240355" cy="533400"/>
            <a:chOff x="6552724" y="5499904"/>
            <a:chExt cx="2240355" cy="533400"/>
          </a:xfrm>
        </p:grpSpPr>
        <p:grpSp>
          <p:nvGrpSpPr>
            <p:cNvPr id="67" name="Group 66"/>
            <p:cNvGrpSpPr/>
            <p:nvPr/>
          </p:nvGrpSpPr>
          <p:grpSpPr>
            <a:xfrm>
              <a:off x="6552724" y="5499904"/>
              <a:ext cx="609600" cy="533400"/>
              <a:chOff x="3998912" y="2209800"/>
              <a:chExt cx="609600" cy="533400"/>
            </a:xfrm>
          </p:grpSpPr>
          <p:sp>
            <p:nvSpPr>
              <p:cNvPr id="77" name="Rectangle: Folded Corner 76"/>
              <p:cNvSpPr/>
              <p:nvPr/>
            </p:nvSpPr>
            <p:spPr>
              <a:xfrm rot="10800000">
                <a:off x="4113212" y="2209800"/>
                <a:ext cx="381000" cy="533400"/>
              </a:xfrm>
              <a:prstGeom prst="foldedCorner">
                <a:avLst>
                  <a:gd name="adj" fmla="val 44167"/>
                </a:avLst>
              </a:prstGeom>
              <a:solidFill>
                <a:schemeClr val="accent1">
                  <a:alpha val="25098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/>
              </a:p>
            </p:txBody>
          </p:sp>
          <p:sp>
            <p:nvSpPr>
              <p:cNvPr id="78" name="TextBox 77"/>
              <p:cNvSpPr txBox="1"/>
              <p:nvPr/>
            </p:nvSpPr>
            <p:spPr>
              <a:xfrm>
                <a:off x="3998912" y="2362200"/>
                <a:ext cx="6096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latin typeface="Consolas" panose="020B0609020204030204" pitchFamily="49" charset="0"/>
                  </a:rPr>
                  <a:t>☰</a:t>
                </a:r>
                <a:endParaRPr lang="en-US" sz="900" b="1" dirty="0"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68" name="Group 67"/>
            <p:cNvGrpSpPr/>
            <p:nvPr/>
          </p:nvGrpSpPr>
          <p:grpSpPr>
            <a:xfrm>
              <a:off x="7096309" y="5499904"/>
              <a:ext cx="609600" cy="533400"/>
              <a:chOff x="3998912" y="2209800"/>
              <a:chExt cx="609600" cy="533400"/>
            </a:xfrm>
          </p:grpSpPr>
          <p:sp>
            <p:nvSpPr>
              <p:cNvPr id="75" name="Rectangle: Folded Corner 74"/>
              <p:cNvSpPr/>
              <p:nvPr/>
            </p:nvSpPr>
            <p:spPr>
              <a:xfrm rot="10800000">
                <a:off x="4113212" y="2209800"/>
                <a:ext cx="381000" cy="533400"/>
              </a:xfrm>
              <a:prstGeom prst="foldedCorner">
                <a:avLst>
                  <a:gd name="adj" fmla="val 44167"/>
                </a:avLst>
              </a:prstGeom>
              <a:solidFill>
                <a:schemeClr val="accent1">
                  <a:alpha val="25098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/>
              </a:p>
            </p:txBody>
          </p:sp>
          <p:sp>
            <p:nvSpPr>
              <p:cNvPr id="76" name="TextBox 75"/>
              <p:cNvSpPr txBox="1"/>
              <p:nvPr/>
            </p:nvSpPr>
            <p:spPr>
              <a:xfrm>
                <a:off x="3998912" y="2362200"/>
                <a:ext cx="6096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latin typeface="Consolas" panose="020B0609020204030204" pitchFamily="49" charset="0"/>
                  </a:rPr>
                  <a:t>☰</a:t>
                </a:r>
                <a:endParaRPr lang="en-US" sz="900" b="1" dirty="0"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69" name="Group 68"/>
            <p:cNvGrpSpPr/>
            <p:nvPr/>
          </p:nvGrpSpPr>
          <p:grpSpPr>
            <a:xfrm>
              <a:off x="7639894" y="5499904"/>
              <a:ext cx="609600" cy="533400"/>
              <a:chOff x="3998912" y="2209800"/>
              <a:chExt cx="609600" cy="533400"/>
            </a:xfrm>
          </p:grpSpPr>
          <p:sp>
            <p:nvSpPr>
              <p:cNvPr id="73" name="Rectangle: Folded Corner 72"/>
              <p:cNvSpPr/>
              <p:nvPr/>
            </p:nvSpPr>
            <p:spPr>
              <a:xfrm rot="10800000">
                <a:off x="4113212" y="2209800"/>
                <a:ext cx="381000" cy="533400"/>
              </a:xfrm>
              <a:prstGeom prst="foldedCorner">
                <a:avLst>
                  <a:gd name="adj" fmla="val 44167"/>
                </a:avLst>
              </a:prstGeom>
              <a:solidFill>
                <a:schemeClr val="accent1">
                  <a:alpha val="25098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/>
              </a:p>
            </p:txBody>
          </p:sp>
          <p:sp>
            <p:nvSpPr>
              <p:cNvPr id="74" name="TextBox 73"/>
              <p:cNvSpPr txBox="1"/>
              <p:nvPr/>
            </p:nvSpPr>
            <p:spPr>
              <a:xfrm>
                <a:off x="3998912" y="2362200"/>
                <a:ext cx="6096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latin typeface="Consolas" panose="020B0609020204030204" pitchFamily="49" charset="0"/>
                  </a:rPr>
                  <a:t>☰</a:t>
                </a:r>
                <a:endParaRPr lang="en-US" sz="900" b="1" dirty="0"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0" name="Group 69"/>
            <p:cNvGrpSpPr/>
            <p:nvPr/>
          </p:nvGrpSpPr>
          <p:grpSpPr>
            <a:xfrm>
              <a:off x="8183479" y="5499904"/>
              <a:ext cx="609600" cy="533400"/>
              <a:chOff x="3998912" y="2209800"/>
              <a:chExt cx="609600" cy="533400"/>
            </a:xfrm>
          </p:grpSpPr>
          <p:sp>
            <p:nvSpPr>
              <p:cNvPr id="71" name="Rectangle: Folded Corner 70"/>
              <p:cNvSpPr/>
              <p:nvPr/>
            </p:nvSpPr>
            <p:spPr>
              <a:xfrm rot="10800000">
                <a:off x="4113212" y="2209800"/>
                <a:ext cx="381000" cy="533400"/>
              </a:xfrm>
              <a:prstGeom prst="foldedCorner">
                <a:avLst>
                  <a:gd name="adj" fmla="val 44167"/>
                </a:avLst>
              </a:prstGeom>
              <a:solidFill>
                <a:schemeClr val="accent1">
                  <a:alpha val="25098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/>
              </a:p>
            </p:txBody>
          </p:sp>
          <p:sp>
            <p:nvSpPr>
              <p:cNvPr id="72" name="TextBox 71"/>
              <p:cNvSpPr txBox="1"/>
              <p:nvPr/>
            </p:nvSpPr>
            <p:spPr>
              <a:xfrm>
                <a:off x="3998912" y="2362200"/>
                <a:ext cx="6096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latin typeface="Consolas" panose="020B0609020204030204" pitchFamily="49" charset="0"/>
                  </a:rPr>
                  <a:t>☰</a:t>
                </a:r>
                <a:endParaRPr lang="en-US" sz="900" b="1" dirty="0">
                  <a:latin typeface="Consolas" panose="020B0609020204030204" pitchFamily="49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34953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1" grpId="0" animBg="1"/>
      <p:bldP spid="12" grpId="0" animBg="1"/>
      <p:bldP spid="13" grpId="0" animBg="1"/>
      <p:bldP spid="14" grpId="0" animBg="1"/>
      <p:bldP spid="18" grpId="0" animBg="1"/>
      <p:bldP spid="23" grpId="0" animBg="1"/>
      <p:bldP spid="40" grpId="0" animBg="1"/>
      <p:bldP spid="52" grpId="0" animBg="1"/>
      <p:bldP spid="53" grpId="0" animBg="1"/>
      <p:bldP spid="5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The table is the main </a:t>
            </a:r>
            <a:r>
              <a:rPr lang="en-US" b="1" dirty="0">
                <a:solidFill>
                  <a:schemeClr val="bg1"/>
                </a:solidFill>
              </a:rPr>
              <a:t>building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block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/>
              <a:t>of any database</a:t>
            </a:r>
          </a:p>
          <a:p>
            <a:pPr>
              <a:spcBef>
                <a:spcPts val="27600"/>
              </a:spcBef>
            </a:pPr>
            <a:r>
              <a:rPr lang="en-US" dirty="0"/>
              <a:t>Each </a:t>
            </a:r>
            <a:r>
              <a:rPr lang="en-US" b="1" dirty="0">
                <a:solidFill>
                  <a:schemeClr val="bg1"/>
                </a:solidFill>
              </a:rPr>
              <a:t>row</a:t>
            </a:r>
            <a:r>
              <a:rPr lang="en-US" dirty="0"/>
              <a:t> is called a </a:t>
            </a:r>
            <a:r>
              <a:rPr lang="en-US" b="1" dirty="0">
                <a:solidFill>
                  <a:schemeClr val="bg1"/>
                </a:solidFill>
              </a:rPr>
              <a:t>record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/>
              <a:t>or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entity</a:t>
            </a:r>
          </a:p>
          <a:p>
            <a:r>
              <a:rPr lang="en-US" dirty="0"/>
              <a:t>Columns (</a:t>
            </a:r>
            <a:r>
              <a:rPr lang="en-US" b="1" dirty="0">
                <a:solidFill>
                  <a:schemeClr val="bg1"/>
                </a:solidFill>
              </a:rPr>
              <a:t>fields</a:t>
            </a:r>
            <a:r>
              <a:rPr lang="en-US" dirty="0"/>
              <a:t>) define the </a:t>
            </a:r>
            <a:r>
              <a:rPr lang="en-US" b="1" dirty="0">
                <a:solidFill>
                  <a:schemeClr val="bg1"/>
                </a:solidFill>
              </a:rPr>
              <a:t>type</a:t>
            </a:r>
            <a:r>
              <a:rPr lang="en-US" dirty="0"/>
              <a:t> of data they contain</a:t>
            </a:r>
          </a:p>
          <a:p>
            <a:endParaRPr lang="bg-BG" dirty="0"/>
          </a:p>
        </p:txBody>
      </p:sp>
      <p:sp>
        <p:nvSpPr>
          <p:cNvPr id="4659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 Table Elements</a:t>
            </a:r>
            <a:endParaRPr lang="bg-BG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763375" y="6524625"/>
            <a:ext cx="428625" cy="1968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graphicFrame>
        <p:nvGraphicFramePr>
          <p:cNvPr id="15" name="Group 49"/>
          <p:cNvGraphicFramePr>
            <a:graphicFrameLocks/>
          </p:cNvGraphicFramePr>
          <p:nvPr>
            <p:extLst/>
          </p:nvPr>
        </p:nvGraphicFramePr>
        <p:xfrm>
          <a:off x="1634046" y="2471600"/>
          <a:ext cx="8923911" cy="2415745"/>
        </p:xfrm>
        <a:graphic>
          <a:graphicData uri="http://schemas.openxmlformats.org/drawingml/2006/table">
            <a:tbl>
              <a:tblPr/>
              <a:tblGrid>
                <a:gridCol w="21421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9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14600">
                  <a:extLst>
                    <a:ext uri="{9D8B030D-6E8A-4147-A177-3AD203B41FA5}">
                      <a16:colId xmlns:a16="http://schemas.microsoft.com/office/drawing/2014/main" val="1808587013"/>
                    </a:ext>
                  </a:extLst>
                </a:gridCol>
                <a:gridCol w="1676399">
                  <a:extLst>
                    <a:ext uri="{9D8B030D-6E8A-4147-A177-3AD203B41FA5}">
                      <a16:colId xmlns:a16="http://schemas.microsoft.com/office/drawing/2014/main" val="1545185628"/>
                    </a:ext>
                  </a:extLst>
                </a:gridCol>
              </a:tblGrid>
              <a:tr h="58694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CustomerID</a:t>
                      </a:r>
                    </a:p>
                  </a:txBody>
                  <a:tcPr marL="157466" marR="157466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C0AA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FirstName</a:t>
                      </a:r>
                      <a:endParaRPr kumimoji="1" lang="bg-BG" sz="28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157466" marR="157466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C0AA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Birthdate</a:t>
                      </a:r>
                      <a:endParaRPr kumimoji="1" lang="bg-BG" sz="28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157466" marR="157466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C0AA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CityID</a:t>
                      </a:r>
                      <a:endParaRPr kumimoji="1" lang="bg-BG" sz="28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157466" marR="157466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C0AA">
                        <a:alpha val="4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1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Brigitte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03/12/1975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101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2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August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27/05/1968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102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3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Benjamin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15/10/1988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103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4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Denis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07/01/1993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104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6" name="AutoShape 7"/>
          <p:cNvSpPr>
            <a:spLocks noChangeArrowheads="1"/>
          </p:cNvSpPr>
          <p:nvPr/>
        </p:nvSpPr>
        <p:spPr bwMode="auto">
          <a:xfrm>
            <a:off x="265773" y="4290942"/>
            <a:ext cx="1160292" cy="609716"/>
          </a:xfrm>
          <a:prstGeom prst="wedgeRoundRectCallout">
            <a:avLst>
              <a:gd name="adj1" fmla="val 43059"/>
              <a:gd name="adj2" fmla="val -91657"/>
              <a:gd name="adj3" fmla="val 16667"/>
            </a:avLst>
          </a:prstGeom>
          <a:solidFill>
            <a:schemeClr val="tx1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Row</a:t>
            </a:r>
          </a:p>
        </p:txBody>
      </p:sp>
      <p:sp>
        <p:nvSpPr>
          <p:cNvPr id="17" name="Rectangle: Rounded Corners 16"/>
          <p:cNvSpPr/>
          <p:nvPr/>
        </p:nvSpPr>
        <p:spPr>
          <a:xfrm>
            <a:off x="1436688" y="3401445"/>
            <a:ext cx="9258300" cy="673099"/>
          </a:xfrm>
          <a:prstGeom prst="roundRect">
            <a:avLst>
              <a:gd name="adj" fmla="val 5385"/>
            </a:avLst>
          </a:prstGeom>
          <a:noFill/>
          <a:ln w="571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28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18" name="Rectangle: Rounded Corners 17"/>
          <p:cNvSpPr/>
          <p:nvPr/>
        </p:nvSpPr>
        <p:spPr>
          <a:xfrm>
            <a:off x="3646488" y="2321944"/>
            <a:ext cx="2870200" cy="2679700"/>
          </a:xfrm>
          <a:prstGeom prst="roundRect">
            <a:avLst>
              <a:gd name="adj" fmla="val 5385"/>
            </a:avLst>
          </a:prstGeom>
          <a:noFill/>
          <a:ln w="571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28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21" name="AutoShape 7"/>
          <p:cNvSpPr>
            <a:spLocks noChangeArrowheads="1"/>
          </p:cNvSpPr>
          <p:nvPr/>
        </p:nvSpPr>
        <p:spPr bwMode="auto">
          <a:xfrm>
            <a:off x="7252621" y="1701819"/>
            <a:ext cx="1588686" cy="609716"/>
          </a:xfrm>
          <a:prstGeom prst="wedgeRoundRectCallout">
            <a:avLst>
              <a:gd name="adj1" fmla="val -82609"/>
              <a:gd name="adj2" fmla="val 42619"/>
              <a:gd name="adj3" fmla="val 16667"/>
            </a:avLst>
          </a:prstGeom>
          <a:solidFill>
            <a:schemeClr val="tx1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Column</a:t>
            </a:r>
          </a:p>
        </p:txBody>
      </p:sp>
      <p:sp>
        <p:nvSpPr>
          <p:cNvPr id="22" name="Rectangle: Rounded Corners 21"/>
          <p:cNvSpPr/>
          <p:nvPr/>
        </p:nvSpPr>
        <p:spPr>
          <a:xfrm>
            <a:off x="3646488" y="3414144"/>
            <a:ext cx="2870200" cy="647700"/>
          </a:xfrm>
          <a:prstGeom prst="roundRect">
            <a:avLst>
              <a:gd name="adj" fmla="val 5385"/>
            </a:avLst>
          </a:prstGeom>
          <a:noFill/>
          <a:ln w="57150"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28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23" name="AutoShape 7"/>
          <p:cNvSpPr>
            <a:spLocks noChangeArrowheads="1"/>
          </p:cNvSpPr>
          <p:nvPr/>
        </p:nvSpPr>
        <p:spPr bwMode="auto">
          <a:xfrm>
            <a:off x="7294938" y="5057044"/>
            <a:ext cx="1064032" cy="609716"/>
          </a:xfrm>
          <a:prstGeom prst="wedgeRoundRectCallout">
            <a:avLst>
              <a:gd name="adj1" fmla="val -133489"/>
              <a:gd name="adj2" fmla="val -180316"/>
              <a:gd name="adj3" fmla="val 16667"/>
            </a:avLst>
          </a:prstGeom>
          <a:solidFill>
            <a:schemeClr val="tx1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Cell</a:t>
            </a:r>
          </a:p>
        </p:txBody>
      </p:sp>
    </p:spTree>
    <p:extLst>
      <p:ext uri="{BB962C8B-B14F-4D97-AF65-F5344CB8AC3E}">
        <p14:creationId xmlns:p14="http://schemas.microsoft.com/office/powerpoint/2010/main" val="127379006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To communicate with the Engine we use </a:t>
            </a:r>
            <a:r>
              <a:rPr lang="en-US" b="1" dirty="0">
                <a:solidFill>
                  <a:schemeClr val="bg1"/>
                </a:solidFill>
              </a:rPr>
              <a:t>SQL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Declarative</a:t>
            </a:r>
            <a:r>
              <a:rPr lang="en-US" dirty="0"/>
              <a:t> language</a:t>
            </a:r>
          </a:p>
          <a:p>
            <a:pPr>
              <a:buClr>
                <a:schemeClr val="tx1"/>
              </a:buClr>
            </a:pPr>
            <a:r>
              <a:rPr lang="en-US" dirty="0"/>
              <a:t>Logically divided in four sections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Data Definition </a:t>
            </a:r>
            <a:r>
              <a:rPr lang="en-US" dirty="0"/>
              <a:t>– describe the structure of our data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Data Manipulation </a:t>
            </a:r>
            <a:r>
              <a:rPr lang="en-US" dirty="0"/>
              <a:t>– store and retrieve data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Data Control </a:t>
            </a:r>
            <a:r>
              <a:rPr lang="en-US" dirty="0"/>
              <a:t>– define who can access the data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Transaction Control </a:t>
            </a:r>
            <a:r>
              <a:rPr lang="en-US" dirty="0"/>
              <a:t>– bundle operations and allow rollback </a:t>
            </a:r>
          </a:p>
          <a:p>
            <a:pPr>
              <a:buClr>
                <a:schemeClr val="tx1"/>
              </a:buClr>
            </a:pPr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Structured Query Language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3375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1925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Table Relationships</a:t>
            </a:r>
            <a:endParaRPr lang="bg-BG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D373F56-8EFB-4AEA-9421-1E268A614D21}"/>
              </a:ext>
            </a:extLst>
          </p:cNvPr>
          <p:cNvGrpSpPr/>
          <p:nvPr/>
        </p:nvGrpSpPr>
        <p:grpSpPr>
          <a:xfrm>
            <a:off x="4487815" y="1140525"/>
            <a:ext cx="3143345" cy="2785431"/>
            <a:chOff x="3957377" y="1324586"/>
            <a:chExt cx="3805662" cy="3405231"/>
          </a:xfrm>
        </p:grpSpPr>
        <p:pic>
          <p:nvPicPr>
            <p:cNvPr id="10" name="Picture 4" descr="Image result for table">
              <a:extLst>
                <a:ext uri="{FF2B5EF4-FFF2-40B4-BE49-F238E27FC236}">
                  <a16:creationId xmlns:a16="http://schemas.microsoft.com/office/drawing/2014/main" id="{96182721-EA58-48C4-A7C4-4B3E8E34102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57377" y="2863489"/>
              <a:ext cx="2053062" cy="1733287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4" descr="Image result for table">
              <a:extLst>
                <a:ext uri="{FF2B5EF4-FFF2-40B4-BE49-F238E27FC236}">
                  <a16:creationId xmlns:a16="http://schemas.microsoft.com/office/drawing/2014/main" id="{E74A2065-6DD4-4F08-9805-17D96063078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53239" y="2864205"/>
              <a:ext cx="2209800" cy="1865612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Облаковидно 2">
              <a:extLst>
                <a:ext uri="{FF2B5EF4-FFF2-40B4-BE49-F238E27FC236}">
                  <a16:creationId xmlns:a16="http://schemas.microsoft.com/office/drawing/2014/main" id="{B61E1B6F-1D96-49F2-84CB-0AC3468D981D}"/>
                </a:ext>
              </a:extLst>
            </p:cNvPr>
            <p:cNvSpPr/>
            <p:nvPr/>
          </p:nvSpPr>
          <p:spPr>
            <a:xfrm>
              <a:off x="5010314" y="1324586"/>
              <a:ext cx="2057400" cy="1308064"/>
            </a:xfrm>
            <a:prstGeom prst="clou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pic>
          <p:nvPicPr>
            <p:cNvPr id="13" name="Picture 10" descr="Image result for hearth animated love">
              <a:extLst>
                <a:ext uri="{FF2B5EF4-FFF2-40B4-BE49-F238E27FC236}">
                  <a16:creationId xmlns:a16="http://schemas.microsoft.com/office/drawing/2014/main" id="{84A276AD-1BB6-4189-8C20-2FDBA27255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53239" y="1496470"/>
              <a:ext cx="971550" cy="971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219207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Split Related Data?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3375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graphicFrame>
        <p:nvGraphicFramePr>
          <p:cNvPr id="6" name="Group 49"/>
          <p:cNvGraphicFramePr>
            <a:graphicFrameLocks/>
          </p:cNvGraphicFramePr>
          <p:nvPr>
            <p:extLst/>
          </p:nvPr>
        </p:nvGraphicFramePr>
        <p:xfrm>
          <a:off x="249991" y="3886200"/>
          <a:ext cx="11692021" cy="2325624"/>
        </p:xfrm>
        <a:graphic>
          <a:graphicData uri="http://schemas.openxmlformats.org/drawingml/2006/table">
            <a:tbl>
              <a:tblPr/>
              <a:tblGrid>
                <a:gridCol w="19542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581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56414">
                  <a:extLst>
                    <a:ext uri="{9D8B030D-6E8A-4147-A177-3AD203B41FA5}">
                      <a16:colId xmlns:a16="http://schemas.microsoft.com/office/drawing/2014/main" val="1808587013"/>
                    </a:ext>
                  </a:extLst>
                </a:gridCol>
                <a:gridCol w="2091256">
                  <a:extLst>
                    <a:ext uri="{9D8B030D-6E8A-4147-A177-3AD203B41FA5}">
                      <a16:colId xmlns:a16="http://schemas.microsoft.com/office/drawing/2014/main" val="1545185628"/>
                    </a:ext>
                  </a:extLst>
                </a:gridCol>
                <a:gridCol w="1805530">
                  <a:extLst>
                    <a:ext uri="{9D8B030D-6E8A-4147-A177-3AD203B41FA5}">
                      <a16:colId xmlns:a16="http://schemas.microsoft.com/office/drawing/2014/main" val="749201295"/>
                    </a:ext>
                  </a:extLst>
                </a:gridCol>
                <a:gridCol w="1426411">
                  <a:extLst>
                    <a:ext uri="{9D8B030D-6E8A-4147-A177-3AD203B41FA5}">
                      <a16:colId xmlns:a16="http://schemas.microsoft.com/office/drawing/2014/main" val="3199884399"/>
                    </a:ext>
                  </a:extLst>
                </a:gridCol>
              </a:tblGrid>
              <a:tr h="496824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OrderID</a:t>
                      </a:r>
                    </a:p>
                  </a:txBody>
                  <a:tcPr marL="157466" marR="157466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C0AA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Date</a:t>
                      </a:r>
                      <a:endParaRPr kumimoji="1" lang="bg-BG" sz="28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157466" marR="157466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C0AA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Customer</a:t>
                      </a:r>
                      <a:endParaRPr kumimoji="1" lang="bg-BG" sz="28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157466" marR="157466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C0AA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Product</a:t>
                      </a:r>
                      <a:endParaRPr kumimoji="1" lang="bg-BG" sz="28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157466" marR="157466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C0AA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S/N</a:t>
                      </a:r>
                      <a:endParaRPr kumimoji="1" lang="bg-BG" sz="28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157466" marR="157466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C0AA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Price</a:t>
                      </a:r>
                      <a:endParaRPr kumimoji="1" lang="bg-BG" sz="28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157466" marR="157466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C0AA">
                        <a:alpha val="4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00315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07/16/2016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David Rivers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Oil Pump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OP147-0623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69.90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00315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07/16/2016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David Rivers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Accessory Belt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AB544-1648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149.99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00316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07/17/2016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Sarah Thorne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Wiper Fluid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WF000-0001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99.90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00317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07/18/2016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Michael Walters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Oil Pump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OP147-0623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69.90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7" name="Group 49"/>
          <p:cNvGraphicFramePr>
            <a:graphicFrameLocks/>
          </p:cNvGraphicFramePr>
          <p:nvPr>
            <p:extLst/>
          </p:nvPr>
        </p:nvGraphicFramePr>
        <p:xfrm>
          <a:off x="246000" y="1560576"/>
          <a:ext cx="8280000" cy="1868424"/>
        </p:xfrm>
        <a:graphic>
          <a:graphicData uri="http://schemas.openxmlformats.org/drawingml/2006/table">
            <a:tbl>
              <a:tblPr/>
              <a:tblGrid>
                <a:gridCol w="144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808587013"/>
                    </a:ext>
                  </a:extLst>
                </a:gridCol>
                <a:gridCol w="1980000">
                  <a:extLst>
                    <a:ext uri="{9D8B030D-6E8A-4147-A177-3AD203B41FA5}">
                      <a16:colId xmlns:a16="http://schemas.microsoft.com/office/drawing/2014/main" val="749201295"/>
                    </a:ext>
                  </a:extLst>
                </a:gridCol>
                <a:gridCol w="3420000">
                  <a:extLst>
                    <a:ext uri="{9D8B030D-6E8A-4147-A177-3AD203B41FA5}">
                      <a16:colId xmlns:a16="http://schemas.microsoft.com/office/drawing/2014/main" val="376622060"/>
                    </a:ext>
                  </a:extLst>
                </a:gridCol>
              </a:tblGrid>
              <a:tr h="496824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First</a:t>
                      </a:r>
                      <a:endParaRPr kumimoji="1" lang="bg-BG" sz="28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157466" marR="157466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C0AA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Last</a:t>
                      </a:r>
                      <a:endParaRPr kumimoji="1" lang="bg-BG" sz="28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157466" marR="157466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C0AA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Registered</a:t>
                      </a:r>
                      <a:endParaRPr kumimoji="1" lang="bg-BG" sz="28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157466" marR="157466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C0AA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Email</a:t>
                      </a:r>
                      <a:endParaRPr kumimoji="1" lang="bg-BG" sz="28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157466" marR="157466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C0AA">
                        <a:alpha val="4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David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Rivers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05/02/2016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drivers@mail.cx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Sarah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Thorne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07/17/2016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sarah@mail.cx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Michael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Walters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11/23/2015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walters_michael@mail.cx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8" name="Group 49"/>
          <p:cNvGraphicFramePr>
            <a:graphicFrameLocks/>
          </p:cNvGraphicFramePr>
          <p:nvPr>
            <p:extLst/>
          </p:nvPr>
        </p:nvGraphicFramePr>
        <p:xfrm>
          <a:off x="8526000" y="1560576"/>
          <a:ext cx="3420000" cy="1868424"/>
        </p:xfrm>
        <a:graphic>
          <a:graphicData uri="http://schemas.openxmlformats.org/drawingml/2006/table">
            <a:tbl>
              <a:tblPr/>
              <a:tblGrid>
                <a:gridCol w="3420000">
                  <a:extLst>
                    <a:ext uri="{9D8B030D-6E8A-4147-A177-3AD203B41FA5}">
                      <a16:colId xmlns:a16="http://schemas.microsoft.com/office/drawing/2014/main" val="376622060"/>
                    </a:ext>
                  </a:extLst>
                </a:gridCol>
              </a:tblGrid>
              <a:tr h="496824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Email2</a:t>
                      </a:r>
                      <a:endParaRPr kumimoji="1" lang="bg-BG" sz="28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157466" marR="157466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C0AA">
                        <a:alpha val="4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david@homedomain.cx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US" i="1" dirty="0">
                          <a:solidFill>
                            <a:schemeClr val="tx2"/>
                          </a:solidFill>
                        </a:rPr>
                        <a:t>NULL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US" i="1" dirty="0">
                          <a:solidFill>
                            <a:schemeClr val="tx2"/>
                          </a:solidFill>
                        </a:rPr>
                        <a:t>NULL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0" name="Rectangle: Rounded Corners 9"/>
          <p:cNvSpPr/>
          <p:nvPr/>
        </p:nvSpPr>
        <p:spPr>
          <a:xfrm>
            <a:off x="8401139" y="2389495"/>
            <a:ext cx="3651422" cy="1186218"/>
          </a:xfrm>
          <a:prstGeom prst="roundRect">
            <a:avLst>
              <a:gd name="adj" fmla="val 5385"/>
            </a:avLst>
          </a:prstGeom>
          <a:noFill/>
          <a:ln w="571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28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6612884" y="1137428"/>
            <a:ext cx="2424800" cy="609716"/>
          </a:xfrm>
          <a:prstGeom prst="wedgeRoundRectCallout">
            <a:avLst>
              <a:gd name="adj1" fmla="val 29022"/>
              <a:gd name="adj2" fmla="val 127186"/>
              <a:gd name="adj3" fmla="val 16667"/>
            </a:avLst>
          </a:prstGeom>
          <a:solidFill>
            <a:schemeClr val="tx1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Empty records</a:t>
            </a:r>
          </a:p>
        </p:txBody>
      </p:sp>
      <p:sp>
        <p:nvSpPr>
          <p:cNvPr id="12" name="Rectangle: Rounded Corners 11"/>
          <p:cNvSpPr/>
          <p:nvPr/>
        </p:nvSpPr>
        <p:spPr>
          <a:xfrm>
            <a:off x="138067" y="4259238"/>
            <a:ext cx="6591869" cy="1186218"/>
          </a:xfrm>
          <a:prstGeom prst="roundRect">
            <a:avLst>
              <a:gd name="adj" fmla="val 5385"/>
            </a:avLst>
          </a:prstGeom>
          <a:noFill/>
          <a:ln w="571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28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13" name="AutoShape 7"/>
          <p:cNvSpPr>
            <a:spLocks noChangeArrowheads="1"/>
          </p:cNvSpPr>
          <p:nvPr/>
        </p:nvSpPr>
        <p:spPr bwMode="auto">
          <a:xfrm>
            <a:off x="715999" y="3007171"/>
            <a:ext cx="3573333" cy="609716"/>
          </a:xfrm>
          <a:prstGeom prst="wedgeRoundRectCallout">
            <a:avLst>
              <a:gd name="adj1" fmla="val 42716"/>
              <a:gd name="adj2" fmla="val 127186"/>
              <a:gd name="adj3" fmla="val 16667"/>
            </a:avLst>
          </a:prstGeom>
          <a:solidFill>
            <a:schemeClr val="tx1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Redundant information</a:t>
            </a:r>
          </a:p>
        </p:txBody>
      </p:sp>
      <p:sp>
        <p:nvSpPr>
          <p:cNvPr id="14" name="Rectangle: Rounded Corners 13"/>
          <p:cNvSpPr/>
          <p:nvPr/>
        </p:nvSpPr>
        <p:spPr>
          <a:xfrm>
            <a:off x="6511570" y="4259239"/>
            <a:ext cx="5554640" cy="708547"/>
          </a:xfrm>
          <a:prstGeom prst="roundRect">
            <a:avLst>
              <a:gd name="adj" fmla="val 5385"/>
            </a:avLst>
          </a:prstGeom>
          <a:noFill/>
          <a:ln w="571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28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15" name="Rectangle: Rounded Corners 14"/>
          <p:cNvSpPr/>
          <p:nvPr/>
        </p:nvSpPr>
        <p:spPr>
          <a:xfrm>
            <a:off x="6511570" y="5624015"/>
            <a:ext cx="5554640" cy="708547"/>
          </a:xfrm>
          <a:prstGeom prst="roundRect">
            <a:avLst>
              <a:gd name="adj" fmla="val 5385"/>
            </a:avLst>
          </a:prstGeom>
          <a:noFill/>
          <a:ln w="571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28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9358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Connector: Elbow 11"/>
          <p:cNvCxnSpPr>
            <a:cxnSpLocks/>
          </p:cNvCxnSpPr>
          <p:nvPr/>
        </p:nvCxnSpPr>
        <p:spPr>
          <a:xfrm rot="5400000" flipH="1">
            <a:off x="4056011" y="1578369"/>
            <a:ext cx="454925" cy="5795205"/>
          </a:xfrm>
          <a:prstGeom prst="bentConnector3">
            <a:avLst>
              <a:gd name="adj1" fmla="val -98250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We split the data and introduce </a:t>
            </a:r>
            <a:r>
              <a:rPr lang="en-US" b="1" dirty="0">
                <a:solidFill>
                  <a:schemeClr val="bg1"/>
                </a:solidFill>
              </a:rPr>
              <a:t>relationships</a:t>
            </a:r>
            <a:r>
              <a:rPr lang="en-US" dirty="0"/>
              <a:t> between the tables to </a:t>
            </a:r>
            <a:br>
              <a:rPr lang="en-US" dirty="0"/>
            </a:br>
            <a:r>
              <a:rPr lang="en-US" b="1" dirty="0">
                <a:solidFill>
                  <a:schemeClr val="bg1"/>
                </a:solidFill>
              </a:rPr>
              <a:t>avoid</a:t>
            </a:r>
            <a:r>
              <a:rPr lang="en-US" dirty="0"/>
              <a:t> repeating information</a:t>
            </a:r>
          </a:p>
          <a:p>
            <a:pPr>
              <a:spcBef>
                <a:spcPts val="24000"/>
              </a:spcBef>
            </a:pPr>
            <a:r>
              <a:rPr lang="en-US" dirty="0"/>
              <a:t>The connection is established via a </a:t>
            </a:r>
            <a:r>
              <a:rPr lang="en-US" b="1" dirty="0">
                <a:solidFill>
                  <a:schemeClr val="bg1"/>
                </a:solidFill>
              </a:rPr>
              <a:t>Foreign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Key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/>
              <a:t>in one table pointing </a:t>
            </a:r>
            <a:br>
              <a:rPr lang="en-US" dirty="0"/>
            </a:br>
            <a:r>
              <a:rPr lang="en-US" dirty="0"/>
              <a:t>to the </a:t>
            </a:r>
            <a:r>
              <a:rPr lang="en-US" b="1" dirty="0">
                <a:solidFill>
                  <a:schemeClr val="bg1"/>
                </a:solidFill>
              </a:rPr>
              <a:t>Primary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Key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/>
              <a:t>in another</a:t>
            </a:r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Related Tables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3375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graphicFrame>
        <p:nvGraphicFramePr>
          <p:cNvPr id="5" name="Group 49"/>
          <p:cNvGraphicFramePr>
            <a:graphicFrameLocks/>
          </p:cNvGraphicFramePr>
          <p:nvPr>
            <p:extLst/>
          </p:nvPr>
        </p:nvGraphicFramePr>
        <p:xfrm>
          <a:off x="407206" y="2364475"/>
          <a:ext cx="6300000" cy="1868424"/>
        </p:xfrm>
        <a:graphic>
          <a:graphicData uri="http://schemas.openxmlformats.org/drawingml/2006/table">
            <a:tbl>
              <a:tblPr/>
              <a:tblGrid>
                <a:gridCol w="1440000">
                  <a:extLst>
                    <a:ext uri="{9D8B030D-6E8A-4147-A177-3AD203B41FA5}">
                      <a16:colId xmlns:a16="http://schemas.microsoft.com/office/drawing/2014/main" val="1391986572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808587013"/>
                    </a:ext>
                  </a:extLst>
                </a:gridCol>
                <a:gridCol w="1980000">
                  <a:extLst>
                    <a:ext uri="{9D8B030D-6E8A-4147-A177-3AD203B41FA5}">
                      <a16:colId xmlns:a16="http://schemas.microsoft.com/office/drawing/2014/main" val="749201295"/>
                    </a:ext>
                  </a:extLst>
                </a:gridCol>
              </a:tblGrid>
              <a:tr h="496824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UserID</a:t>
                      </a:r>
                      <a:endParaRPr kumimoji="1" lang="bg-BG" sz="28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157466" marR="157466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C0AA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First</a:t>
                      </a:r>
                      <a:endParaRPr kumimoji="1" lang="bg-BG" sz="28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157466" marR="157466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C0AA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Last</a:t>
                      </a:r>
                      <a:endParaRPr kumimoji="1" lang="bg-BG" sz="28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157466" marR="157466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C0AA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Registered</a:t>
                      </a:r>
                      <a:endParaRPr kumimoji="1" lang="bg-BG" sz="28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157466" marR="157466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C0AA">
                        <a:alpha val="4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203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David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Rivers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05/02/2016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204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Sarah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Thorne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07/17/2016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205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Michael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Walters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11/23/2015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7" name="Group 49"/>
          <p:cNvGraphicFramePr>
            <a:graphicFrameLocks/>
          </p:cNvGraphicFramePr>
          <p:nvPr>
            <p:extLst/>
          </p:nvPr>
        </p:nvGraphicFramePr>
        <p:xfrm>
          <a:off x="6922411" y="2362200"/>
          <a:ext cx="4860000" cy="2325624"/>
        </p:xfrm>
        <a:graphic>
          <a:graphicData uri="http://schemas.openxmlformats.org/drawingml/2006/table">
            <a:tbl>
              <a:tblPr/>
              <a:tblGrid>
                <a:gridCol w="1440000">
                  <a:extLst>
                    <a:ext uri="{9D8B030D-6E8A-4147-A177-3AD203B41FA5}">
                      <a16:colId xmlns:a16="http://schemas.microsoft.com/office/drawing/2014/main" val="3440165915"/>
                    </a:ext>
                  </a:extLst>
                </a:gridCol>
                <a:gridCol w="3420000">
                  <a:extLst>
                    <a:ext uri="{9D8B030D-6E8A-4147-A177-3AD203B41FA5}">
                      <a16:colId xmlns:a16="http://schemas.microsoft.com/office/drawing/2014/main" val="376622060"/>
                    </a:ext>
                  </a:extLst>
                </a:gridCol>
              </a:tblGrid>
              <a:tr h="496824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UserID</a:t>
                      </a:r>
                      <a:endParaRPr kumimoji="1" lang="bg-BG" sz="28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157466" marR="157466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C0AA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Email</a:t>
                      </a:r>
                      <a:endParaRPr kumimoji="1" lang="bg-BG" sz="28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157466" marR="157466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C0AA">
                        <a:alpha val="4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203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drivers@mail.cx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204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sarah@mail.cx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203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david@homedomain.cx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205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walters_michael@mail.cx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6888153"/>
                  </a:ext>
                </a:extLst>
              </a:tr>
            </a:tbl>
          </a:graphicData>
        </a:graphic>
      </p:graphicFrame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173407" y="4646152"/>
            <a:ext cx="2122116" cy="609716"/>
          </a:xfrm>
          <a:prstGeom prst="wedgeRoundRectCallout">
            <a:avLst>
              <a:gd name="adj1" fmla="val -20221"/>
              <a:gd name="adj2" fmla="val -98324"/>
              <a:gd name="adj3" fmla="val 16667"/>
            </a:avLst>
          </a:prstGeom>
          <a:solidFill>
            <a:schemeClr val="tx1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Primary Key</a:t>
            </a:r>
          </a:p>
        </p:txBody>
      </p:sp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4730885" y="4414186"/>
            <a:ext cx="2083923" cy="609716"/>
          </a:xfrm>
          <a:prstGeom prst="wedgeRoundRectCallout">
            <a:avLst>
              <a:gd name="adj1" fmla="val 58258"/>
              <a:gd name="adj2" fmla="val -80203"/>
              <a:gd name="adj3" fmla="val 16667"/>
            </a:avLst>
          </a:prstGeom>
          <a:solidFill>
            <a:schemeClr val="tx1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Foreign Key</a:t>
            </a:r>
          </a:p>
        </p:txBody>
      </p:sp>
    </p:spTree>
    <p:extLst>
      <p:ext uri="{BB962C8B-B14F-4D97-AF65-F5344CB8AC3E}">
        <p14:creationId xmlns:p14="http://schemas.microsoft.com/office/powerpoint/2010/main" val="2368116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 animBg="1"/>
      <p:bldP spid="9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Helps the client navigate the </a:t>
            </a:r>
            <a:r>
              <a:rPr lang="en-US" b="1" dirty="0">
                <a:solidFill>
                  <a:schemeClr val="bg1"/>
                </a:solidFill>
              </a:rPr>
              <a:t>schema</a:t>
            </a:r>
          </a:p>
          <a:p>
            <a:r>
              <a:rPr lang="en-US" dirty="0"/>
              <a:t>Explaining relations between tables:</a:t>
            </a:r>
            <a:endParaRPr lang="en-US" dirty="0">
              <a:solidFill>
                <a:srgbClr val="F3BE60"/>
              </a:solidFill>
            </a:endParaRPr>
          </a:p>
          <a:p>
            <a:endParaRPr lang="bg-BG" dirty="0"/>
          </a:p>
        </p:txBody>
      </p:sp>
      <p:sp>
        <p:nvSpPr>
          <p:cNvPr id="4659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Relational Diagrams</a:t>
            </a:r>
            <a:endParaRPr lang="bg-BG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76337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18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 flipV="1">
            <a:off x="3599544" y="4223657"/>
            <a:ext cx="43542" cy="712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5946" name="Group 465945"/>
          <p:cNvGrpSpPr/>
          <p:nvPr/>
        </p:nvGrpSpPr>
        <p:grpSpPr>
          <a:xfrm>
            <a:off x="1059542" y="3003680"/>
            <a:ext cx="9802327" cy="3406697"/>
            <a:chOff x="1030514" y="2974652"/>
            <a:chExt cx="9802327" cy="3406697"/>
          </a:xfrm>
        </p:grpSpPr>
        <p:cxnSp>
          <p:nvCxnSpPr>
            <p:cNvPr id="465930" name="Straight Connector 465929"/>
            <p:cNvCxnSpPr/>
            <p:nvPr/>
          </p:nvCxnSpPr>
          <p:spPr>
            <a:xfrm flipV="1">
              <a:off x="8049181" y="3721640"/>
              <a:ext cx="235759" cy="25174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5932" name="Straight Connector 465931"/>
            <p:cNvCxnSpPr/>
            <p:nvPr/>
          </p:nvCxnSpPr>
          <p:spPr>
            <a:xfrm>
              <a:off x="8014615" y="3968840"/>
              <a:ext cx="251925" cy="22605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65945" name="Group 465944"/>
            <p:cNvGrpSpPr/>
            <p:nvPr/>
          </p:nvGrpSpPr>
          <p:grpSpPr>
            <a:xfrm>
              <a:off x="1030514" y="2974652"/>
              <a:ext cx="9802327" cy="3406697"/>
              <a:chOff x="928914" y="3182013"/>
              <a:chExt cx="9802327" cy="3406697"/>
            </a:xfrm>
          </p:grpSpPr>
          <p:cxnSp>
            <p:nvCxnSpPr>
              <p:cNvPr id="12" name="Elbow Connector 11"/>
              <p:cNvCxnSpPr/>
              <p:nvPr/>
            </p:nvCxnSpPr>
            <p:spPr>
              <a:xfrm>
                <a:off x="3451817" y="4193153"/>
                <a:ext cx="1085720" cy="1300179"/>
              </a:xfrm>
              <a:prstGeom prst="bentConnector3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Elbow Connector 13"/>
              <p:cNvCxnSpPr>
                <a:stCxn id="9" idx="1"/>
                <a:endCxn id="8" idx="3"/>
              </p:cNvCxnSpPr>
              <p:nvPr/>
            </p:nvCxnSpPr>
            <p:spPr>
              <a:xfrm rot="10800000" flipV="1">
                <a:off x="7123664" y="4188543"/>
                <a:ext cx="1036895" cy="1346907"/>
              </a:xfrm>
              <a:prstGeom prst="bentConnector3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65921" name="Group 465920"/>
              <p:cNvGrpSpPr/>
              <p:nvPr/>
            </p:nvGrpSpPr>
            <p:grpSpPr>
              <a:xfrm>
                <a:off x="4569148" y="4188543"/>
                <a:ext cx="2554515" cy="2400167"/>
                <a:chOff x="4569148" y="4188543"/>
                <a:chExt cx="2554515" cy="2400167"/>
              </a:xfrm>
            </p:grpSpPr>
            <p:sp>
              <p:nvSpPr>
                <p:cNvPr id="8" name="Rounded Rectangle 7"/>
                <p:cNvSpPr/>
                <p:nvPr/>
              </p:nvSpPr>
              <p:spPr bwMode="auto">
                <a:xfrm>
                  <a:off x="4569149" y="4482192"/>
                  <a:ext cx="2554514" cy="2106518"/>
                </a:xfrm>
                <a:prstGeom prst="roundRect">
                  <a:avLst/>
                </a:prstGeom>
                <a:solidFill>
                  <a:schemeClr val="bg2">
                    <a:alpha val="80000"/>
                  </a:schemeClr>
                </a:solidFill>
                <a:ln w="76200">
                  <a:solidFill>
                    <a:schemeClr val="tx1">
                      <a:alpha val="80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001">
                  <a:schemeClr val="dk2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bg-BG" sz="2800" b="1" dirty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cxnSp>
              <p:nvCxnSpPr>
                <p:cNvPr id="39" name="Straight Connector 38"/>
                <p:cNvCxnSpPr/>
                <p:nvPr/>
              </p:nvCxnSpPr>
              <p:spPr>
                <a:xfrm>
                  <a:off x="4569148" y="5212973"/>
                  <a:ext cx="2554514" cy="0"/>
                </a:xfrm>
                <a:prstGeom prst="line">
                  <a:avLst/>
                </a:prstGeom>
                <a:ln w="762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2" name="TextBox 41"/>
                <p:cNvSpPr txBox="1"/>
                <p:nvPr/>
              </p:nvSpPr>
              <p:spPr>
                <a:xfrm>
                  <a:off x="4807082" y="4188543"/>
                  <a:ext cx="2133600" cy="1010314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 vert="horz" wrap="square" lIns="144000" tIns="108000" rIns="144000" bIns="108000" rtlCol="0">
                  <a:spAutoFit/>
                </a:bodyPr>
                <a:lstStyle/>
                <a:p>
                  <a:pPr algn="ctr" eaLnBrk="0" hangingPunct="0">
                    <a:lnSpc>
                      <a:spcPct val="110000"/>
                    </a:lnSpc>
                    <a:buClr>
                      <a:schemeClr val="accent5">
                        <a:lumMod val="40000"/>
                        <a:lumOff val="60000"/>
                      </a:schemeClr>
                    </a:buClr>
                    <a:buSzPct val="70000"/>
                  </a:pPr>
                  <a:r>
                    <a:rPr lang="en-US" sz="2400" dirty="0"/>
                    <a:t>          </a:t>
                  </a:r>
                  <a:r>
                    <a:rPr lang="en-US" sz="2400" noProof="1"/>
                    <a:t>ClientsOrders</a:t>
                  </a:r>
                </a:p>
              </p:txBody>
            </p:sp>
            <p:cxnSp>
              <p:nvCxnSpPr>
                <p:cNvPr id="46" name="Straight Connector 45"/>
                <p:cNvCxnSpPr/>
                <p:nvPr/>
              </p:nvCxnSpPr>
              <p:spPr>
                <a:xfrm>
                  <a:off x="4569148" y="6133457"/>
                  <a:ext cx="2554514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Connector 46"/>
                <p:cNvCxnSpPr/>
                <p:nvPr/>
              </p:nvCxnSpPr>
              <p:spPr>
                <a:xfrm>
                  <a:off x="4569148" y="5690772"/>
                  <a:ext cx="2554514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66" name="TextBox 65"/>
                <p:cNvSpPr txBox="1"/>
                <p:nvPr/>
              </p:nvSpPr>
              <p:spPr>
                <a:xfrm>
                  <a:off x="4736485" y="5121567"/>
                  <a:ext cx="2133600" cy="624374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 vert="horz" wrap="square" lIns="144000" tIns="108000" rIns="144000" bIns="108000" rtlCol="0">
                  <a:spAutoFit/>
                </a:bodyPr>
                <a:lstStyle/>
                <a:p>
                  <a:pPr algn="l" eaLnBrk="0" hangingPunct="0">
                    <a:lnSpc>
                      <a:spcPct val="110000"/>
                    </a:lnSpc>
                    <a:buClr>
                      <a:schemeClr val="accent5">
                        <a:lumMod val="40000"/>
                        <a:lumOff val="60000"/>
                      </a:schemeClr>
                    </a:buClr>
                    <a:buSzPct val="70000"/>
                  </a:pPr>
                  <a:r>
                    <a:rPr lang="en-US" sz="2400" dirty="0"/>
                    <a:t>         </a:t>
                  </a:r>
                  <a:r>
                    <a:rPr lang="en-US" sz="2000" dirty="0"/>
                    <a:t>ClientID</a:t>
                  </a:r>
                  <a:endParaRPr lang="bg-BG" sz="2000" dirty="0"/>
                </a:p>
              </p:txBody>
            </p:sp>
          </p:grpSp>
          <p:grpSp>
            <p:nvGrpSpPr>
              <p:cNvPr id="77" name="Group 76"/>
              <p:cNvGrpSpPr/>
              <p:nvPr/>
            </p:nvGrpSpPr>
            <p:grpSpPr>
              <a:xfrm>
                <a:off x="8176726" y="3206021"/>
                <a:ext cx="2554515" cy="2106518"/>
                <a:chOff x="4569148" y="4482192"/>
                <a:chExt cx="2554515" cy="2106518"/>
              </a:xfrm>
            </p:grpSpPr>
            <p:sp>
              <p:nvSpPr>
                <p:cNvPr id="78" name="Rounded Rectangle 77"/>
                <p:cNvSpPr/>
                <p:nvPr/>
              </p:nvSpPr>
              <p:spPr bwMode="auto">
                <a:xfrm>
                  <a:off x="4569149" y="4482192"/>
                  <a:ext cx="2554514" cy="2106518"/>
                </a:xfrm>
                <a:prstGeom prst="roundRect">
                  <a:avLst/>
                </a:prstGeom>
                <a:solidFill>
                  <a:schemeClr val="bg2">
                    <a:alpha val="80000"/>
                  </a:schemeClr>
                </a:solidFill>
                <a:ln w="76200">
                  <a:solidFill>
                    <a:schemeClr val="tx1">
                      <a:alpha val="80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001">
                  <a:schemeClr val="dk2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bg-BG" sz="2800" b="1" dirty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cxnSp>
              <p:nvCxnSpPr>
                <p:cNvPr id="79" name="Straight Connector 78"/>
                <p:cNvCxnSpPr/>
                <p:nvPr/>
              </p:nvCxnSpPr>
              <p:spPr>
                <a:xfrm>
                  <a:off x="4569148" y="5212973"/>
                  <a:ext cx="2554514" cy="0"/>
                </a:xfrm>
                <a:prstGeom prst="line">
                  <a:avLst/>
                </a:prstGeom>
                <a:ln w="762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0" name="TextBox 79"/>
                <p:cNvSpPr txBox="1"/>
                <p:nvPr/>
              </p:nvSpPr>
              <p:spPr>
                <a:xfrm>
                  <a:off x="4613826" y="4526684"/>
                  <a:ext cx="2451780" cy="624374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 vert="horz" wrap="square" lIns="144000" tIns="108000" rIns="144000" bIns="108000" rtlCol="0">
                  <a:spAutoFit/>
                </a:bodyPr>
                <a:lstStyle/>
                <a:p>
                  <a:pPr algn="ctr" eaLnBrk="0" hangingPunct="0">
                    <a:lnSpc>
                      <a:spcPct val="110000"/>
                    </a:lnSpc>
                    <a:buClr>
                      <a:schemeClr val="accent5">
                        <a:lumMod val="40000"/>
                        <a:lumOff val="60000"/>
                      </a:schemeClr>
                    </a:buClr>
                    <a:buSzPct val="70000"/>
                  </a:pPr>
                  <a:r>
                    <a:rPr lang="en-US" sz="2400" dirty="0"/>
                    <a:t> Clients</a:t>
                  </a:r>
                  <a:endParaRPr lang="bg-BG" sz="2400" dirty="0"/>
                </a:p>
              </p:txBody>
            </p:sp>
            <p:cxnSp>
              <p:nvCxnSpPr>
                <p:cNvPr id="81" name="Straight Connector 80"/>
                <p:cNvCxnSpPr/>
                <p:nvPr/>
              </p:nvCxnSpPr>
              <p:spPr>
                <a:xfrm>
                  <a:off x="4569148" y="6133457"/>
                  <a:ext cx="2554514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2" name="Straight Connector 81"/>
                <p:cNvCxnSpPr/>
                <p:nvPr/>
              </p:nvCxnSpPr>
              <p:spPr>
                <a:xfrm>
                  <a:off x="4569148" y="5690772"/>
                  <a:ext cx="2554514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83" name="TextBox 82"/>
                <p:cNvSpPr txBox="1"/>
                <p:nvPr/>
              </p:nvSpPr>
              <p:spPr>
                <a:xfrm>
                  <a:off x="4734218" y="5119997"/>
                  <a:ext cx="2133600" cy="624374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 vert="horz" wrap="square" lIns="144000" tIns="108000" rIns="144000" bIns="108000" rtlCol="0">
                  <a:spAutoFit/>
                </a:bodyPr>
                <a:lstStyle/>
                <a:p>
                  <a:pPr algn="ctr" eaLnBrk="0" hangingPunct="0">
                    <a:lnSpc>
                      <a:spcPct val="110000"/>
                    </a:lnSpc>
                    <a:buClr>
                      <a:schemeClr val="accent5">
                        <a:lumMod val="40000"/>
                        <a:lumOff val="60000"/>
                      </a:schemeClr>
                    </a:buClr>
                    <a:buSzPct val="70000"/>
                  </a:pPr>
                  <a:r>
                    <a:rPr lang="en-US" sz="2400" dirty="0"/>
                    <a:t>     </a:t>
                  </a:r>
                  <a:r>
                    <a:rPr lang="en-US" sz="2000" dirty="0"/>
                    <a:t>ClientID</a:t>
                  </a:r>
                  <a:endParaRPr lang="bg-BG" sz="2000" dirty="0"/>
                </a:p>
              </p:txBody>
            </p:sp>
          </p:grpSp>
          <p:grpSp>
            <p:nvGrpSpPr>
              <p:cNvPr id="465936" name="Group 465935"/>
              <p:cNvGrpSpPr/>
              <p:nvPr/>
            </p:nvGrpSpPr>
            <p:grpSpPr>
              <a:xfrm>
                <a:off x="928914" y="3182013"/>
                <a:ext cx="2839755" cy="2106518"/>
                <a:chOff x="928914" y="3182013"/>
                <a:chExt cx="2839755" cy="2106518"/>
              </a:xfrm>
            </p:grpSpPr>
            <p:grpSp>
              <p:nvGrpSpPr>
                <p:cNvPr id="70" name="Group 69"/>
                <p:cNvGrpSpPr/>
                <p:nvPr/>
              </p:nvGrpSpPr>
              <p:grpSpPr>
                <a:xfrm>
                  <a:off x="928914" y="3182013"/>
                  <a:ext cx="2554515" cy="2106518"/>
                  <a:chOff x="4569148" y="4482192"/>
                  <a:chExt cx="2554515" cy="2106518"/>
                </a:xfrm>
              </p:grpSpPr>
              <p:sp>
                <p:nvSpPr>
                  <p:cNvPr id="71" name="Rounded Rectangle 70"/>
                  <p:cNvSpPr/>
                  <p:nvPr/>
                </p:nvSpPr>
                <p:spPr bwMode="auto">
                  <a:xfrm>
                    <a:off x="4569149" y="4482192"/>
                    <a:ext cx="2554514" cy="2106518"/>
                  </a:xfrm>
                  <a:prstGeom prst="roundRect">
                    <a:avLst/>
                  </a:prstGeom>
                  <a:solidFill>
                    <a:schemeClr val="bg2">
                      <a:alpha val="80000"/>
                    </a:schemeClr>
                  </a:solidFill>
                  <a:ln w="76200">
                    <a:solidFill>
                      <a:schemeClr val="tx1">
                        <a:alpha val="80000"/>
                      </a:schemeClr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001">
                    <a:schemeClr val="dk2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bg-BG" sz="2800" b="1" dirty="0">
                      <a:solidFill>
                        <a:srgbClr val="FFFFFF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endParaRPr>
                  </a:p>
                </p:txBody>
              </p:sp>
              <p:cxnSp>
                <p:nvCxnSpPr>
                  <p:cNvPr id="72" name="Straight Connector 71"/>
                  <p:cNvCxnSpPr/>
                  <p:nvPr/>
                </p:nvCxnSpPr>
                <p:spPr>
                  <a:xfrm>
                    <a:off x="4569148" y="5212973"/>
                    <a:ext cx="2554514" cy="0"/>
                  </a:xfrm>
                  <a:prstGeom prst="line">
                    <a:avLst/>
                  </a:prstGeom>
                  <a:ln w="762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73" name="TextBox 72"/>
                  <p:cNvSpPr txBox="1"/>
                  <p:nvPr/>
                </p:nvSpPr>
                <p:spPr>
                  <a:xfrm>
                    <a:off x="4671882" y="4535851"/>
                    <a:ext cx="2133600" cy="624374"/>
                  </a:xfrm>
                  <a:prstGeom prst="rect">
                    <a:avLst/>
                  </a:prstGeom>
                  <a:noFill/>
                  <a:ln w="12700">
                    <a:noFill/>
                  </a:ln>
                </p:spPr>
                <p:txBody>
                  <a:bodyPr vert="horz" wrap="square" lIns="144000" tIns="108000" rIns="144000" bIns="108000" rtlCol="0">
                    <a:spAutoFit/>
                  </a:bodyPr>
                  <a:lstStyle/>
                  <a:p>
                    <a:pPr algn="l" eaLnBrk="0" hangingPunct="0">
                      <a:lnSpc>
                        <a:spcPct val="110000"/>
                      </a:lnSpc>
                      <a:buClr>
                        <a:schemeClr val="accent5">
                          <a:lumMod val="40000"/>
                          <a:lumOff val="60000"/>
                        </a:schemeClr>
                      </a:buClr>
                      <a:buSzPct val="70000"/>
                    </a:pPr>
                    <a:r>
                      <a:rPr lang="en-US" sz="2400" dirty="0"/>
                      <a:t>         Orders</a:t>
                    </a:r>
                    <a:endParaRPr lang="bg-BG" sz="2400" dirty="0"/>
                  </a:p>
                </p:txBody>
              </p:sp>
              <p:cxnSp>
                <p:nvCxnSpPr>
                  <p:cNvPr id="74" name="Straight Connector 73"/>
                  <p:cNvCxnSpPr/>
                  <p:nvPr/>
                </p:nvCxnSpPr>
                <p:spPr>
                  <a:xfrm>
                    <a:off x="4569148" y="6133457"/>
                    <a:ext cx="2554514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5" name="Straight Connector 74"/>
                  <p:cNvCxnSpPr/>
                  <p:nvPr/>
                </p:nvCxnSpPr>
                <p:spPr>
                  <a:xfrm>
                    <a:off x="4569148" y="5690772"/>
                    <a:ext cx="2554514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76" name="TextBox 75"/>
                  <p:cNvSpPr txBox="1"/>
                  <p:nvPr/>
                </p:nvSpPr>
                <p:spPr>
                  <a:xfrm>
                    <a:off x="4732188" y="5184233"/>
                    <a:ext cx="2133600" cy="624374"/>
                  </a:xfrm>
                  <a:prstGeom prst="rect">
                    <a:avLst/>
                  </a:prstGeom>
                  <a:noFill/>
                  <a:ln w="12700">
                    <a:noFill/>
                  </a:ln>
                </p:spPr>
                <p:txBody>
                  <a:bodyPr vert="horz" wrap="square" lIns="144000" tIns="108000" rIns="144000" bIns="108000" rtlCol="0">
                    <a:spAutoFit/>
                  </a:bodyPr>
                  <a:lstStyle/>
                  <a:p>
                    <a:pPr algn="l" eaLnBrk="0" hangingPunct="0">
                      <a:lnSpc>
                        <a:spcPct val="110000"/>
                      </a:lnSpc>
                      <a:buClr>
                        <a:schemeClr val="accent5">
                          <a:lumMod val="40000"/>
                          <a:lumOff val="60000"/>
                        </a:schemeClr>
                      </a:buClr>
                      <a:buSzPct val="70000"/>
                    </a:pPr>
                    <a:r>
                      <a:rPr lang="en-US" sz="2400" dirty="0"/>
                      <a:t>        </a:t>
                    </a:r>
                    <a:r>
                      <a:rPr lang="en-US" sz="2000" dirty="0"/>
                      <a:t>OrderID</a:t>
                    </a:r>
                    <a:endParaRPr lang="bg-BG" sz="2000" dirty="0"/>
                  </a:p>
                </p:txBody>
              </p:sp>
            </p:grpSp>
            <p:cxnSp>
              <p:nvCxnSpPr>
                <p:cNvPr id="95" name="Straight Connector 94"/>
                <p:cNvCxnSpPr/>
                <p:nvPr/>
              </p:nvCxnSpPr>
              <p:spPr>
                <a:xfrm flipV="1">
                  <a:off x="3499596" y="4188543"/>
                  <a:ext cx="269073" cy="209319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7" name="Straight Connector 96"/>
                <p:cNvCxnSpPr/>
                <p:nvPr/>
              </p:nvCxnSpPr>
              <p:spPr>
                <a:xfrm>
                  <a:off x="3474545" y="3935383"/>
                  <a:ext cx="269072" cy="245359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FABEEC08-35CB-4A93-8A86-5F9EEDFFC0E3}"/>
              </a:ext>
            </a:extLst>
          </p:cNvPr>
          <p:cNvSpPr txBox="1"/>
          <p:nvPr/>
        </p:nvSpPr>
        <p:spPr>
          <a:xfrm>
            <a:off x="4867112" y="5439118"/>
            <a:ext cx="2133600" cy="624374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dirty="0"/>
              <a:t>         </a:t>
            </a:r>
            <a:r>
              <a:rPr lang="en-US" sz="2000" noProof="1"/>
              <a:t>OrderID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99A4E6E-D61E-4C50-BF89-97935BA748E8}"/>
              </a:ext>
            </a:extLst>
          </p:cNvPr>
          <p:cNvSpPr txBox="1"/>
          <p:nvPr/>
        </p:nvSpPr>
        <p:spPr>
          <a:xfrm>
            <a:off x="1237097" y="4153056"/>
            <a:ext cx="2133600" cy="624374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dirty="0"/>
              <a:t>        </a:t>
            </a:r>
            <a:r>
              <a:rPr lang="en-US" sz="2000" dirty="0"/>
              <a:t>Price</a:t>
            </a:r>
            <a:endParaRPr lang="bg-BG" sz="20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971C280-10FE-4F8F-BD89-FB8FFD8C96B5}"/>
              </a:ext>
            </a:extLst>
          </p:cNvPr>
          <p:cNvSpPr txBox="1"/>
          <p:nvPr/>
        </p:nvSpPr>
        <p:spPr>
          <a:xfrm>
            <a:off x="8353212" y="4120746"/>
            <a:ext cx="2133600" cy="624374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dirty="0"/>
              <a:t>     </a:t>
            </a:r>
            <a:r>
              <a:rPr lang="en-US" sz="2000" dirty="0"/>
              <a:t>Name</a:t>
            </a:r>
            <a:endParaRPr lang="bg-BG" sz="2000" dirty="0"/>
          </a:p>
        </p:txBody>
      </p:sp>
    </p:spTree>
    <p:extLst>
      <p:ext uri="{BB962C8B-B14F-4D97-AF65-F5344CB8AC3E}">
        <p14:creationId xmlns:p14="http://schemas.microsoft.com/office/powerpoint/2010/main" val="158639257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Programmability</a:t>
            </a:r>
            <a:endParaRPr lang="bg-BG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15109" y="5907295"/>
            <a:ext cx="10961783" cy="499819"/>
          </a:xfrm>
        </p:spPr>
        <p:txBody>
          <a:bodyPr/>
          <a:lstStyle/>
          <a:p>
            <a:r>
              <a:rPr lang="en-US" dirty="0"/>
              <a:t>Customizing Database Behavior</a:t>
            </a:r>
          </a:p>
          <a:p>
            <a:endParaRPr lang="bg-BG" dirty="0"/>
          </a:p>
        </p:txBody>
      </p:sp>
      <p:cxnSp>
        <p:nvCxnSpPr>
          <p:cNvPr id="18" name="Straight Arrow Connector 17"/>
          <p:cNvCxnSpPr>
            <a:stCxn id="8" idx="2"/>
            <a:endCxn id="9" idx="0"/>
          </p:cNvCxnSpPr>
          <p:nvPr/>
        </p:nvCxnSpPr>
        <p:spPr>
          <a:xfrm>
            <a:off x="6596741" y="2714959"/>
            <a:ext cx="0" cy="377873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9" idx="2"/>
            <a:endCxn id="13" idx="0"/>
          </p:cNvCxnSpPr>
          <p:nvPr/>
        </p:nvCxnSpPr>
        <p:spPr>
          <a:xfrm>
            <a:off x="6596741" y="3719665"/>
            <a:ext cx="0" cy="268582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/>
          <p:cNvCxnSpPr>
            <a:stCxn id="8" idx="3"/>
            <a:endCxn id="10" idx="0"/>
          </p:cNvCxnSpPr>
          <p:nvPr/>
        </p:nvCxnSpPr>
        <p:spPr>
          <a:xfrm>
            <a:off x="6927795" y="2401543"/>
            <a:ext cx="782491" cy="395309"/>
          </a:xfrm>
          <a:prstGeom prst="bentConnector2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94" name="Picture 2" descr="Ð ÐµÐ·ÑÐ»ÑÐ°Ñ Ñ Ð¸Ð·Ð¾Ð±ÑÐ°Ð¶ÐµÐ½Ð¸Ðµ Ð·Ð° database png">
            <a:extLst>
              <a:ext uri="{FF2B5EF4-FFF2-40B4-BE49-F238E27FC236}">
                <a16:creationId xmlns:a16="http://schemas.microsoft.com/office/drawing/2014/main" id="{1B5E179C-D77D-4CC7-BD7C-DDCA4F69BE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0288" y="1495759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7107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type="body" sz="quarter" idx="13"/>
          </p:nvPr>
        </p:nvSpPr>
        <p:spPr/>
        <p:txBody>
          <a:bodyPr>
            <a:normAutofit fontScale="85000" lnSpcReduction="20000"/>
          </a:bodyPr>
          <a:lstStyle/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Data Management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Database Engine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Table Relationships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Programmability</a:t>
            </a:r>
            <a:endParaRPr lang="bg-BG" dirty="0"/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Data Types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Database Modeling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Basic SQL Queries and Table Customization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Deleting Data and Structures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endParaRPr lang="en-US" dirty="0"/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3375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0889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pPr>
              <a:buClr>
                <a:schemeClr val="tx1"/>
              </a:buClr>
            </a:pPr>
            <a:r>
              <a:rPr lang="en-US" dirty="0"/>
              <a:t>A database can further be customized with reusable code</a:t>
            </a:r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Procedures</a:t>
            </a:r>
            <a:r>
              <a:rPr lang="en-US" dirty="0"/>
              <a:t> – carry out a predetermined </a:t>
            </a:r>
            <a:r>
              <a:rPr lang="en-US" b="1" dirty="0">
                <a:solidFill>
                  <a:schemeClr val="bg1"/>
                </a:solidFill>
              </a:rPr>
              <a:t>action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E.g. calculate and store the weekly revenue based on recorded </a:t>
            </a:r>
            <a:br>
              <a:rPr lang="en-US" dirty="0"/>
            </a:br>
            <a:r>
              <a:rPr lang="en-US" dirty="0"/>
              <a:t>sales in the database</a:t>
            </a:r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Functions</a:t>
            </a:r>
            <a:r>
              <a:rPr lang="en-US" dirty="0"/>
              <a:t> – receive </a:t>
            </a:r>
            <a:r>
              <a:rPr lang="en-US" b="1" dirty="0">
                <a:solidFill>
                  <a:schemeClr val="bg1"/>
                </a:solidFill>
              </a:rPr>
              <a:t>parameters</a:t>
            </a:r>
            <a:r>
              <a:rPr lang="en-US" dirty="0"/>
              <a:t> and return a </a:t>
            </a:r>
            <a:r>
              <a:rPr lang="en-US" b="1" dirty="0">
                <a:solidFill>
                  <a:schemeClr val="bg1"/>
                </a:solidFill>
              </a:rPr>
              <a:t>result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E.g. get the age of a person using their birthdate and current </a:t>
            </a:r>
            <a:br>
              <a:rPr lang="en-US" dirty="0"/>
            </a:br>
            <a:r>
              <a:rPr lang="en-US" dirty="0"/>
              <a:t>date</a:t>
            </a:r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Triggers</a:t>
            </a:r>
            <a:r>
              <a:rPr lang="en-US" dirty="0"/>
              <a:t> – </a:t>
            </a:r>
            <a:r>
              <a:rPr lang="en-US" b="1" dirty="0">
                <a:solidFill>
                  <a:schemeClr val="bg1"/>
                </a:solidFill>
              </a:rPr>
              <a:t>watch</a:t>
            </a:r>
            <a:r>
              <a:rPr lang="en-US" dirty="0"/>
              <a:t> for activity in the database and </a:t>
            </a:r>
            <a:r>
              <a:rPr lang="en-US" b="1" dirty="0">
                <a:solidFill>
                  <a:schemeClr val="bg1"/>
                </a:solidFill>
              </a:rPr>
              <a:t>react</a:t>
            </a:r>
            <a:r>
              <a:rPr lang="en-US" dirty="0"/>
              <a:t> to it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E.g. when a record is deleted, write it to an archive</a:t>
            </a:r>
          </a:p>
          <a:p>
            <a:pPr>
              <a:buClr>
                <a:schemeClr val="tx1"/>
              </a:buClr>
            </a:pPr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Procedures, Functions and Triggers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3375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9902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Data Types in</a:t>
            </a:r>
            <a:r>
              <a:rPr lang="bg-BG" dirty="0"/>
              <a:t> </a:t>
            </a:r>
            <a:r>
              <a:rPr lang="en-US" dirty="0"/>
              <a:t>SQL Server</a:t>
            </a:r>
            <a:endParaRPr lang="bg-BG" dirty="0"/>
          </a:p>
        </p:txBody>
      </p:sp>
      <p:pic>
        <p:nvPicPr>
          <p:cNvPr id="3082" name="Picture 10" descr="Ð ÐµÐ·ÑÐ»ÑÐ°Ñ Ñ Ð¸Ð·Ð¾Ð±ÑÐ°Ð¶ÐµÐ½Ð¸Ðµ Ð·Ð° sql server png">
            <a:extLst>
              <a:ext uri="{FF2B5EF4-FFF2-40B4-BE49-F238E27FC236}">
                <a16:creationId xmlns:a16="http://schemas.microsoft.com/office/drawing/2014/main" id="{D87D64C2-9B46-41DD-97B7-0B78DBF62D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7372" y="1237422"/>
            <a:ext cx="2897256" cy="2897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4606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</a:pPr>
            <a:r>
              <a:rPr lang="en-US" dirty="0"/>
              <a:t>Numeric</a:t>
            </a:r>
            <a:endParaRPr lang="en-US" noProof="1"/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b="1" noProof="1">
                <a:solidFill>
                  <a:schemeClr val="bg1"/>
                </a:solidFill>
                <a:latin typeface="Consolas" panose="020B0609020204030204" pitchFamily="49" charset="0"/>
                <a:cs typeface="Consolas" pitchFamily="49" charset="0"/>
              </a:rPr>
              <a:t>BIT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noProof="1"/>
              <a:t>(1-bit), </a:t>
            </a:r>
            <a:r>
              <a:rPr lang="en-US" b="1" noProof="1">
                <a:solidFill>
                  <a:schemeClr val="bg1"/>
                </a:solidFill>
                <a:latin typeface="Consolas" panose="020B0609020204030204" pitchFamily="49" charset="0"/>
                <a:cs typeface="Consolas" pitchFamily="49" charset="0"/>
              </a:rPr>
              <a:t>INT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cs typeface="Consolas" pitchFamily="49" charset="0"/>
              </a:rPr>
              <a:t> </a:t>
            </a:r>
            <a:r>
              <a:rPr lang="en-US" noProof="1"/>
              <a:t>(32-bit), </a:t>
            </a:r>
            <a:r>
              <a:rPr lang="en-US" b="1" noProof="1">
                <a:solidFill>
                  <a:schemeClr val="bg1"/>
                </a:solidFill>
                <a:latin typeface="Consolas" panose="020B0609020204030204" pitchFamily="49" charset="0"/>
                <a:cs typeface="Consolas" pitchFamily="49" charset="0"/>
              </a:rPr>
              <a:t>BIGINT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noProof="1"/>
              <a:t>(64-bit)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b="1" noProof="1">
                <a:solidFill>
                  <a:schemeClr val="bg1"/>
                </a:solidFill>
                <a:latin typeface="Consolas" panose="020B0609020204030204" pitchFamily="49" charset="0"/>
                <a:cs typeface="Consolas" pitchFamily="49" charset="0"/>
              </a:rPr>
              <a:t>FLOAT</a:t>
            </a:r>
            <a:r>
              <a:rPr lang="en-US" noProof="1"/>
              <a:t>, </a:t>
            </a:r>
            <a:r>
              <a:rPr lang="en-US" b="1" noProof="1">
                <a:solidFill>
                  <a:schemeClr val="bg1"/>
                </a:solidFill>
                <a:latin typeface="Consolas" panose="020B0609020204030204" pitchFamily="49" charset="0"/>
                <a:cs typeface="Consolas" pitchFamily="49" charset="0"/>
              </a:rPr>
              <a:t>REAL</a:t>
            </a:r>
            <a:r>
              <a:rPr lang="en-US" noProof="1"/>
              <a:t>, </a:t>
            </a:r>
            <a:r>
              <a:rPr lang="en-US" b="1" noProof="1">
                <a:solidFill>
                  <a:schemeClr val="bg1"/>
                </a:solidFill>
                <a:latin typeface="Consolas" panose="020B0609020204030204" pitchFamily="49" charset="0"/>
                <a:cs typeface="Consolas" pitchFamily="49" charset="0"/>
              </a:rPr>
              <a:t>DECIMAL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(</a:t>
            </a:r>
            <a:r>
              <a:rPr lang="en-US" b="1" noProof="1">
                <a:solidFill>
                  <a:schemeClr val="bg1"/>
                </a:solidFill>
                <a:latin typeface="Consolas" panose="020B0609020204030204" pitchFamily="49" charset="0"/>
                <a:cs typeface="Consolas" pitchFamily="49" charset="0"/>
              </a:rPr>
              <a:t>scale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,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cs typeface="Consolas" pitchFamily="49" charset="0"/>
              </a:rPr>
              <a:t> </a:t>
            </a: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precision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)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MONEY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noProof="1"/>
              <a:t>– </a:t>
            </a:r>
            <a:r>
              <a:rPr lang="en-US" dirty="0"/>
              <a:t>for money (precise) </a:t>
            </a:r>
            <a:r>
              <a:rPr lang="en-US" dirty="0" smtClean="0"/>
              <a:t>operations (</a:t>
            </a:r>
            <a:r>
              <a:rPr lang="en-US" b="1" dirty="0" smtClean="0">
                <a:solidFill>
                  <a:schemeClr val="bg1"/>
                </a:solidFill>
              </a:rPr>
              <a:t>DEPRICATED</a:t>
            </a:r>
            <a:r>
              <a:rPr lang="en-US" dirty="0" smtClean="0"/>
              <a:t>)</a:t>
            </a:r>
            <a:endParaRPr lang="en-US" noProof="1"/>
          </a:p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en-US" dirty="0"/>
              <a:t>Textual</a:t>
            </a:r>
            <a:endParaRPr lang="en-US" noProof="1"/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sz="2800" b="1" noProof="1">
                <a:solidFill>
                  <a:schemeClr val="bg1"/>
                </a:solidFill>
                <a:latin typeface="Consolas" panose="020B0609020204030204" pitchFamily="49" charset="0"/>
                <a:cs typeface="Consolas" pitchFamily="49" charset="0"/>
              </a:rPr>
              <a:t>CHAR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(</a:t>
            </a:r>
            <a:r>
              <a:rPr lang="en-US" sz="2800" b="1" noProof="1">
                <a:solidFill>
                  <a:schemeClr val="bg1"/>
                </a:solidFill>
                <a:latin typeface="Consolas" panose="020B0609020204030204" pitchFamily="49" charset="0"/>
                <a:cs typeface="Consolas" pitchFamily="49" charset="0"/>
              </a:rPr>
              <a:t>size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)</a:t>
            </a:r>
            <a:r>
              <a:rPr lang="en-US" sz="2800" noProof="1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 </a:t>
            </a:r>
            <a:r>
              <a:rPr lang="en-US" noProof="1"/>
              <a:t>– </a:t>
            </a:r>
            <a:r>
              <a:rPr lang="en-US" dirty="0"/>
              <a:t>fixed size string</a:t>
            </a:r>
            <a:endParaRPr lang="en-US" noProof="1"/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sz="2800" b="1" noProof="1">
                <a:solidFill>
                  <a:schemeClr val="bg1"/>
                </a:solidFill>
                <a:latin typeface="Consolas" panose="020B0609020204030204" pitchFamily="49" charset="0"/>
                <a:cs typeface="Consolas" pitchFamily="49" charset="0"/>
              </a:rPr>
              <a:t>VARCHAR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(</a:t>
            </a:r>
            <a:r>
              <a:rPr lang="en-US" sz="2800" b="1" noProof="1">
                <a:solidFill>
                  <a:schemeClr val="bg1"/>
                </a:solidFill>
                <a:latin typeface="Consolas" panose="020B0609020204030204" pitchFamily="49" charset="0"/>
                <a:cs typeface="Consolas" pitchFamily="49" charset="0"/>
              </a:rPr>
              <a:t>size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)</a:t>
            </a:r>
            <a:r>
              <a:rPr lang="en-US" sz="2800" noProof="1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 </a:t>
            </a:r>
            <a:r>
              <a:rPr lang="en-US" noProof="1"/>
              <a:t>– </a:t>
            </a:r>
            <a:r>
              <a:rPr lang="en-US" dirty="0"/>
              <a:t>variable size string</a:t>
            </a:r>
            <a:endParaRPr lang="en-US" noProof="1"/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sz="2800" b="1" noProof="1">
                <a:solidFill>
                  <a:schemeClr val="bg1"/>
                </a:solidFill>
                <a:latin typeface="Consolas" panose="020B0609020204030204" pitchFamily="49" charset="0"/>
                <a:cs typeface="Consolas" pitchFamily="49" charset="0"/>
              </a:rPr>
              <a:t>NVARCHAR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(</a:t>
            </a:r>
            <a:r>
              <a:rPr lang="en-US" sz="2800" b="1" noProof="1">
                <a:solidFill>
                  <a:schemeClr val="bg1"/>
                </a:solidFill>
                <a:latin typeface="Consolas" panose="020B0609020204030204" pitchFamily="49" charset="0"/>
                <a:cs typeface="Consolas" pitchFamily="49" charset="0"/>
              </a:rPr>
              <a:t>size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)</a:t>
            </a:r>
            <a:r>
              <a:rPr lang="en-US" sz="2800" noProof="1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 </a:t>
            </a:r>
            <a:r>
              <a:rPr lang="en-US" noProof="1"/>
              <a:t>– Unicode </a:t>
            </a:r>
            <a:r>
              <a:rPr lang="en-US" dirty="0"/>
              <a:t>variable size string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sz="2800" b="1" noProof="1">
                <a:solidFill>
                  <a:schemeClr val="bg1"/>
                </a:solidFill>
                <a:latin typeface="Consolas" panose="020B0609020204030204" pitchFamily="49" charset="0"/>
                <a:cs typeface="Consolas" pitchFamily="49" charset="0"/>
              </a:rPr>
              <a:t>TEXT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/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NTEXT</a:t>
            </a:r>
            <a:r>
              <a:rPr lang="en-US" noProof="1"/>
              <a:t> – text data block (unlimited size)</a:t>
            </a:r>
          </a:p>
          <a:p>
            <a:endParaRPr lang="bg-BG" dirty="0"/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Types in</a:t>
            </a:r>
            <a:r>
              <a:rPr lang="bg-BG" dirty="0"/>
              <a:t> </a:t>
            </a:r>
            <a:r>
              <a:rPr lang="en-US" dirty="0"/>
              <a:t>SQL Server</a:t>
            </a:r>
            <a:endParaRPr lang="bg-BG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3375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8190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Binary data</a:t>
            </a:r>
          </a:p>
          <a:p>
            <a:pPr lvl="1">
              <a:buClr>
                <a:schemeClr val="tx1"/>
              </a:buClr>
            </a:pPr>
            <a:r>
              <a:rPr lang="en-US" sz="28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BINARY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(</a:t>
            </a:r>
            <a:r>
              <a:rPr lang="en-US" sz="28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size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)</a:t>
            </a:r>
            <a:r>
              <a:rPr lang="bg-BG" sz="2800" dirty="0"/>
              <a:t> </a:t>
            </a:r>
            <a:r>
              <a:rPr lang="bg-BG" dirty="0"/>
              <a:t>– </a:t>
            </a:r>
            <a:r>
              <a:rPr lang="en-US" dirty="0"/>
              <a:t>fixed length sequence of bits</a:t>
            </a:r>
            <a:endParaRPr lang="bg-BG" dirty="0"/>
          </a:p>
          <a:p>
            <a:pPr lvl="1">
              <a:buClr>
                <a:schemeClr val="tx1"/>
              </a:buClr>
            </a:pPr>
            <a:r>
              <a:rPr lang="en-US" sz="28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VARBINARY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(</a:t>
            </a:r>
            <a:r>
              <a:rPr lang="en-US" sz="28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size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)</a:t>
            </a:r>
            <a:r>
              <a:rPr lang="bg-BG" dirty="0"/>
              <a:t> – </a:t>
            </a:r>
            <a:r>
              <a:rPr lang="en-US" dirty="0"/>
              <a:t>a sequence of bits,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1-8000</a:t>
            </a:r>
            <a:r>
              <a:rPr lang="en-US" dirty="0"/>
              <a:t> bytes or </a:t>
            </a:r>
            <a:r>
              <a:rPr lang="en-US" sz="2800" b="1" dirty="0">
                <a:solidFill>
                  <a:schemeClr val="bg1"/>
                </a:solidFill>
                <a:latin typeface="Consolas" panose="020B0609020204030204" pitchFamily="49" charset="0"/>
              </a:rPr>
              <a:t>MAX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(2GB)</a:t>
            </a:r>
            <a:endParaRPr lang="en-US" b="1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  <a:p>
            <a:pPr>
              <a:buClr>
                <a:schemeClr val="tx1"/>
              </a:buClr>
            </a:pPr>
            <a:r>
              <a:rPr lang="en-US" dirty="0"/>
              <a:t>Date and time</a:t>
            </a:r>
          </a:p>
          <a:p>
            <a:pPr lvl="1">
              <a:buClr>
                <a:schemeClr val="tx1"/>
              </a:buClr>
            </a:pPr>
            <a:r>
              <a:rPr lang="en-US" sz="2800" b="1" dirty="0">
                <a:solidFill>
                  <a:schemeClr val="bg1"/>
                </a:solidFill>
                <a:latin typeface="Consolas" panose="020B0609020204030204" pitchFamily="49" charset="0"/>
              </a:rPr>
              <a:t>DATE</a:t>
            </a:r>
            <a:r>
              <a:rPr lang="en-US" dirty="0"/>
              <a:t> – date in range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0001-01-01</a:t>
            </a:r>
            <a:r>
              <a:rPr lang="en-US" dirty="0"/>
              <a:t> through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9999-12-31</a:t>
            </a:r>
          </a:p>
          <a:p>
            <a:pPr lvl="1">
              <a:buClr>
                <a:schemeClr val="tx1"/>
              </a:buClr>
            </a:pPr>
            <a:r>
              <a:rPr lang="en-US" sz="28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DATETIME</a:t>
            </a:r>
            <a:r>
              <a:rPr lang="bg-BG" sz="2800" noProof="1">
                <a:solidFill>
                  <a:schemeClr val="tx2">
                    <a:lumMod val="75000"/>
                  </a:schemeClr>
                </a:solidFill>
                <a:cs typeface="Consolas" pitchFamily="49" charset="0"/>
              </a:rPr>
              <a:t> </a:t>
            </a:r>
            <a:r>
              <a:rPr lang="bg-BG" dirty="0"/>
              <a:t>– </a:t>
            </a:r>
            <a:r>
              <a:rPr lang="en-US" dirty="0"/>
              <a:t>date and time with precision of</a:t>
            </a:r>
            <a:r>
              <a:rPr lang="bg-BG" dirty="0"/>
              <a:t>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1/300</a:t>
            </a:r>
            <a:r>
              <a:rPr lang="bg-BG" dirty="0"/>
              <a:t> </a:t>
            </a:r>
            <a:r>
              <a:rPr lang="en-US" dirty="0"/>
              <a:t>sec</a:t>
            </a:r>
          </a:p>
          <a:p>
            <a:pPr lvl="1">
              <a:buClr>
                <a:schemeClr val="tx1"/>
              </a:buClr>
            </a:pPr>
            <a:r>
              <a:rPr lang="en-US" sz="28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SMALLDATETIME</a:t>
            </a:r>
            <a:r>
              <a:rPr lang="en-US" dirty="0"/>
              <a:t> – date and time (1 minute precision)</a:t>
            </a:r>
            <a:endParaRPr lang="bg-BG" dirty="0"/>
          </a:p>
          <a:p>
            <a:endParaRPr lang="bg-BG" dirty="0"/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Types in</a:t>
            </a:r>
            <a:r>
              <a:rPr lang="bg-BG" dirty="0"/>
              <a:t> </a:t>
            </a:r>
            <a:r>
              <a:rPr lang="en-US" dirty="0"/>
              <a:t>SQL Server (2)</a:t>
            </a:r>
            <a:endParaRPr lang="bg-BG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3375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3302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Database Modeling</a:t>
            </a:r>
            <a:endParaRPr lang="bg-BG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615109" y="6310705"/>
            <a:ext cx="10961783" cy="499819"/>
          </a:xfrm>
        </p:spPr>
        <p:txBody>
          <a:bodyPr/>
          <a:lstStyle/>
          <a:p>
            <a:r>
              <a:rPr lang="en-US" dirty="0"/>
              <a:t>Data Definition using SSMS</a:t>
            </a:r>
          </a:p>
          <a:p>
            <a:endParaRPr lang="bg-BG" dirty="0"/>
          </a:p>
          <a:p>
            <a:endParaRPr lang="bg-BG" dirty="0"/>
          </a:p>
        </p:txBody>
      </p:sp>
      <p:pic>
        <p:nvPicPr>
          <p:cNvPr id="10242" name="Picture 2" descr="Ð¡Ð²ÑÑÐ·Ð°Ð½Ð¾ Ð¸Ð·Ð¾Ð±ÑÐ°Ð¶ÐµÐ½Ð¸Ðµ">
            <a:extLst>
              <a:ext uri="{FF2B5EF4-FFF2-40B4-BE49-F238E27FC236}">
                <a16:creationId xmlns:a16="http://schemas.microsoft.com/office/drawing/2014/main" id="{46988513-1D55-4D43-8BD2-8B974E2949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0771" y="1428629"/>
            <a:ext cx="3248025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2907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sz="3200" dirty="0"/>
              <a:t>Select </a:t>
            </a:r>
            <a:r>
              <a:rPr lang="en-US" sz="3200" b="1" dirty="0">
                <a:solidFill>
                  <a:schemeClr val="bg1"/>
                </a:solidFill>
              </a:rPr>
              <a:t>New Database </a:t>
            </a:r>
            <a:r>
              <a:rPr lang="en-US" sz="3200" dirty="0"/>
              <a:t>from the </a:t>
            </a:r>
            <a:r>
              <a:rPr lang="en-US" sz="3200" b="1" dirty="0">
                <a:solidFill>
                  <a:schemeClr val="bg1"/>
                </a:solidFill>
              </a:rPr>
              <a:t>context</a:t>
            </a:r>
            <a:r>
              <a:rPr lang="en-US" sz="3200" dirty="0">
                <a:solidFill>
                  <a:schemeClr val="accent1"/>
                </a:solidFill>
              </a:rPr>
              <a:t> </a:t>
            </a:r>
            <a:r>
              <a:rPr lang="en-US" sz="3200" b="1" dirty="0">
                <a:solidFill>
                  <a:schemeClr val="bg1"/>
                </a:solidFill>
              </a:rPr>
              <a:t>menu</a:t>
            </a:r>
            <a:r>
              <a:rPr lang="en-US" sz="3200" dirty="0">
                <a:solidFill>
                  <a:schemeClr val="accent1"/>
                </a:solidFill>
              </a:rPr>
              <a:t> </a:t>
            </a:r>
            <a:r>
              <a:rPr lang="en-US" sz="3200" dirty="0"/>
              <a:t>under "Databases„</a:t>
            </a:r>
            <a:endParaRPr lang="bg-BG" sz="3200" dirty="0"/>
          </a:p>
          <a:p>
            <a:endParaRPr lang="bg-BG" sz="3200" dirty="0"/>
          </a:p>
          <a:p>
            <a:endParaRPr lang="bg-BG" sz="3200" dirty="0"/>
          </a:p>
          <a:p>
            <a:endParaRPr lang="bg-BG" sz="3200" dirty="0"/>
          </a:p>
          <a:p>
            <a:endParaRPr lang="bg-BG" sz="3200" dirty="0"/>
          </a:p>
          <a:p>
            <a:endParaRPr lang="bg-BG" sz="3200" dirty="0"/>
          </a:p>
          <a:p>
            <a:endParaRPr lang="bg-BG" sz="3200" dirty="0"/>
          </a:p>
          <a:p>
            <a:r>
              <a:rPr lang="en-US" sz="3200" dirty="0"/>
              <a:t>You may need to </a:t>
            </a:r>
            <a:r>
              <a:rPr lang="en-US" sz="3200" b="1" dirty="0">
                <a:solidFill>
                  <a:schemeClr val="bg1"/>
                </a:solidFill>
              </a:rPr>
              <a:t>Refresh</a:t>
            </a:r>
            <a:r>
              <a:rPr lang="en-US" sz="3200" dirty="0">
                <a:solidFill>
                  <a:schemeClr val="accent1"/>
                </a:solidFill>
              </a:rPr>
              <a:t> </a:t>
            </a:r>
            <a:r>
              <a:rPr lang="en-US" sz="3200" b="1" dirty="0">
                <a:solidFill>
                  <a:schemeClr val="bg1"/>
                </a:solidFill>
              </a:rPr>
              <a:t>[F5] </a:t>
            </a:r>
            <a:r>
              <a:rPr lang="en-US" sz="3200" dirty="0"/>
              <a:t>to see the results</a:t>
            </a:r>
          </a:p>
          <a:p>
            <a:endParaRPr lang="bg-BG" dirty="0"/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New Database</a:t>
            </a:r>
            <a:endParaRPr lang="bg-BG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3375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966" y="2089489"/>
            <a:ext cx="3238085" cy="3165770"/>
          </a:xfrm>
          <a:prstGeom prst="rect">
            <a:avLst/>
          </a:prstGeom>
          <a:effectLst>
            <a:softEdge rad="0"/>
          </a:effectLst>
        </p:spPr>
      </p:pic>
      <p:sp>
        <p:nvSpPr>
          <p:cNvPr id="6" name="Arrow: Right 4"/>
          <p:cNvSpPr/>
          <p:nvPr/>
        </p:nvSpPr>
        <p:spPr>
          <a:xfrm>
            <a:off x="4060481" y="3383062"/>
            <a:ext cx="705468" cy="523175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b="42507"/>
          <a:stretch/>
        </p:blipFill>
        <p:spPr>
          <a:xfrm>
            <a:off x="4905786" y="2089489"/>
            <a:ext cx="5851861" cy="3165770"/>
          </a:xfrm>
          <a:prstGeom prst="rect">
            <a:avLst/>
          </a:prstGeom>
          <a:effectLst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4090036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From the </a:t>
            </a:r>
            <a:r>
              <a:rPr lang="en-US" b="1" dirty="0">
                <a:solidFill>
                  <a:schemeClr val="bg1"/>
                </a:solidFill>
              </a:rPr>
              <a:t>context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menu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/>
              <a:t>under "Tables" inside the desired database</a:t>
            </a:r>
            <a:endParaRPr lang="bg-BG" dirty="0"/>
          </a:p>
          <a:p>
            <a:endParaRPr lang="bg-BG" dirty="0"/>
          </a:p>
          <a:p>
            <a:endParaRPr lang="bg-BG" dirty="0"/>
          </a:p>
          <a:p>
            <a:endParaRPr lang="bg-BG" dirty="0"/>
          </a:p>
          <a:p>
            <a:endParaRPr lang="bg-BG" dirty="0"/>
          </a:p>
          <a:p>
            <a:endParaRPr lang="bg-BG" dirty="0"/>
          </a:p>
          <a:p>
            <a:endParaRPr lang="bg-BG" dirty="0"/>
          </a:p>
          <a:p>
            <a:r>
              <a:rPr lang="en-US" dirty="0"/>
              <a:t>Table name can be set from its </a:t>
            </a:r>
            <a:r>
              <a:rPr lang="en-US" b="1" dirty="0">
                <a:solidFill>
                  <a:schemeClr val="bg1"/>
                </a:solidFill>
              </a:rPr>
              <a:t>Properties [F4] </a:t>
            </a:r>
            <a:r>
              <a:rPr lang="en-US" dirty="0"/>
              <a:t>or when it is </a:t>
            </a:r>
            <a:r>
              <a:rPr lang="en-US" b="1" dirty="0">
                <a:solidFill>
                  <a:schemeClr val="bg1"/>
                </a:solidFill>
              </a:rPr>
              <a:t>saved</a:t>
            </a:r>
          </a:p>
          <a:p>
            <a:endParaRPr lang="bg-BG" dirty="0"/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Tables</a:t>
            </a:r>
            <a:endParaRPr lang="bg-BG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3375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18182" r="8737" b="5455"/>
          <a:stretch/>
        </p:blipFill>
        <p:spPr>
          <a:xfrm>
            <a:off x="973977" y="2133599"/>
            <a:ext cx="3581400" cy="3200400"/>
          </a:xfrm>
          <a:prstGeom prst="rect">
            <a:avLst/>
          </a:prstGeom>
        </p:spPr>
      </p:pic>
      <p:sp>
        <p:nvSpPr>
          <p:cNvPr id="6" name="Arrow: Right 6"/>
          <p:cNvSpPr/>
          <p:nvPr/>
        </p:nvSpPr>
        <p:spPr>
          <a:xfrm>
            <a:off x="4688572" y="3543295"/>
            <a:ext cx="665767" cy="48006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D0E2CC8-B5E1-4FB5-85D5-0D3B1B29C6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7534" y="3052937"/>
            <a:ext cx="5588806" cy="1596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380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b="1" dirty="0">
                <a:solidFill>
                  <a:schemeClr val="bg1"/>
                </a:solidFill>
              </a:rPr>
              <a:t>Primary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Key</a:t>
            </a:r>
            <a:r>
              <a:rPr lang="en-US" dirty="0"/>
              <a:t> is used to uniquely identify and index records</a:t>
            </a:r>
          </a:p>
          <a:p>
            <a:r>
              <a:rPr lang="en-US" dirty="0"/>
              <a:t>Setting </a:t>
            </a:r>
            <a:r>
              <a:rPr lang="en-US" b="1" dirty="0">
                <a:solidFill>
                  <a:schemeClr val="bg1"/>
                </a:solidFill>
              </a:rPr>
              <a:t>primary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key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/>
              <a:t>on a column:</a:t>
            </a:r>
          </a:p>
          <a:p>
            <a:endParaRPr lang="bg-BG" dirty="0"/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Tables (2)</a:t>
            </a:r>
            <a:endParaRPr lang="bg-BG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3375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b="60780"/>
          <a:stretch/>
        </p:blipFill>
        <p:spPr>
          <a:xfrm>
            <a:off x="2716678" y="2720789"/>
            <a:ext cx="6611472" cy="2132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490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Identity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– The value in the column</a:t>
            </a:r>
            <a:r>
              <a:rPr lang="bg-BG" dirty="0"/>
              <a:t> </a:t>
            </a:r>
            <a:r>
              <a:rPr lang="en-US" dirty="0"/>
              <a:t>is automatically </a:t>
            </a:r>
            <a:br>
              <a:rPr lang="en-US" dirty="0"/>
            </a:br>
            <a:r>
              <a:rPr lang="en-US" dirty="0"/>
              <a:t>incremented when a new record is added</a:t>
            </a:r>
            <a:endParaRPr lang="bg-BG" dirty="0"/>
          </a:p>
          <a:p>
            <a:pPr lvl="1">
              <a:buClr>
                <a:schemeClr val="tx1"/>
              </a:buClr>
            </a:pPr>
            <a:r>
              <a:rPr lang="en-US" dirty="0"/>
              <a:t>These values cannot be assigned manually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Identity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Seed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/>
              <a:t>– the initial number (1 by default)</a:t>
            </a:r>
            <a:endParaRPr lang="bg-BG" dirty="0"/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Identity</a:t>
            </a:r>
            <a:r>
              <a:rPr lang="bg-BG" dirty="0">
                <a:solidFill>
                  <a:schemeClr val="accent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Increment</a:t>
            </a:r>
            <a:r>
              <a:rPr lang="en-US" b="1" dirty="0">
                <a:solidFill>
                  <a:schemeClr val="accent1"/>
                </a:solidFill>
              </a:rPr>
              <a:t> </a:t>
            </a:r>
            <a:r>
              <a:rPr lang="en-US" dirty="0"/>
              <a:t>– how much each consecutive value is </a:t>
            </a:r>
            <a:br>
              <a:rPr lang="en-US" dirty="0"/>
            </a:br>
            <a:r>
              <a:rPr lang="en-US" dirty="0"/>
              <a:t>incremented</a:t>
            </a:r>
            <a:endParaRPr lang="bg-BG" dirty="0"/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Tables (3)</a:t>
            </a:r>
            <a:endParaRPr lang="bg-BG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3375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2507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Setting an</a:t>
            </a:r>
            <a:r>
              <a:rPr lang="bg-BG" dirty="0"/>
              <a:t> </a:t>
            </a:r>
            <a:r>
              <a:rPr lang="en-US" dirty="0"/>
              <a:t>identity</a:t>
            </a:r>
            <a:r>
              <a:rPr lang="bg-BG" dirty="0"/>
              <a:t> </a:t>
            </a:r>
            <a:r>
              <a:rPr lang="en-US" dirty="0"/>
              <a:t>through the</a:t>
            </a:r>
            <a:r>
              <a:rPr lang="bg-BG" dirty="0"/>
              <a:t> </a:t>
            </a:r>
            <a:r>
              <a:rPr lang="en-US" dirty="0"/>
              <a:t>"</a:t>
            </a:r>
            <a:r>
              <a:rPr lang="en-US" b="1" dirty="0">
                <a:solidFill>
                  <a:schemeClr val="bg1"/>
                </a:solidFill>
              </a:rPr>
              <a:t>Column Properties</a:t>
            </a:r>
            <a:r>
              <a:rPr lang="en-US" dirty="0"/>
              <a:t>" window:</a:t>
            </a:r>
          </a:p>
          <a:p>
            <a:endParaRPr lang="bg-BG" dirty="0"/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Tables (4)</a:t>
            </a:r>
            <a:endParaRPr lang="bg-BG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3375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3185" y="2238376"/>
            <a:ext cx="5262455" cy="3552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779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3375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0" y="1150938"/>
            <a:ext cx="11804650" cy="537368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7200" b="1" u="sng" dirty="0">
                <a:solidFill>
                  <a:schemeClr val="bg1"/>
                </a:solidFill>
              </a:rPr>
              <a:t>sli.do</a:t>
            </a:r>
            <a:r>
              <a:rPr lang="en-US" sz="6000" b="1" dirty="0"/>
              <a:t/>
            </a:r>
            <a:br>
              <a:rPr lang="en-US" sz="6000" b="1" dirty="0"/>
            </a:br>
            <a:r>
              <a:rPr lang="en-US" sz="11500" b="1" noProof="1"/>
              <a:t>#CSharpDB</a:t>
            </a:r>
            <a:endParaRPr lang="en-US" sz="6000" b="1" noProof="1"/>
          </a:p>
        </p:txBody>
      </p:sp>
    </p:spTree>
    <p:extLst>
      <p:ext uri="{BB962C8B-B14F-4D97-AF65-F5344CB8AC3E}">
        <p14:creationId xmlns:p14="http://schemas.microsoft.com/office/powerpoint/2010/main" val="1348064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 can </a:t>
            </a:r>
            <a:r>
              <a:rPr lang="en-US" b="1" dirty="0">
                <a:solidFill>
                  <a:schemeClr val="bg1"/>
                </a:solidFill>
              </a:rPr>
              <a:t>add</a:t>
            </a:r>
            <a:r>
              <a:rPr lang="en-US" dirty="0"/>
              <a:t>,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modify</a:t>
            </a:r>
            <a:r>
              <a:rPr lang="en-US" dirty="0"/>
              <a:t> and </a:t>
            </a:r>
            <a:r>
              <a:rPr lang="en-US" b="1" dirty="0">
                <a:solidFill>
                  <a:schemeClr val="bg1"/>
                </a:solidFill>
              </a:rPr>
              <a:t>read</a:t>
            </a:r>
            <a:r>
              <a:rPr lang="en-US" dirty="0"/>
              <a:t> records with Management Studio</a:t>
            </a:r>
          </a:p>
          <a:p>
            <a:r>
              <a:rPr lang="en-US" dirty="0"/>
              <a:t>To insert or edit a record, click </a:t>
            </a:r>
            <a:r>
              <a:rPr lang="en-US" b="1" dirty="0">
                <a:solidFill>
                  <a:schemeClr val="bg1"/>
                </a:solidFill>
              </a:rPr>
              <a:t>Edit</a:t>
            </a:r>
            <a:r>
              <a:rPr lang="en-US" dirty="0"/>
              <a:t> from the context menu</a:t>
            </a:r>
          </a:p>
          <a:p>
            <a:endParaRPr lang="en-US" dirty="0"/>
          </a:p>
          <a:p>
            <a:endParaRPr lang="bg-BG" dirty="0"/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Storing and Retrieving Data</a:t>
            </a:r>
            <a:endParaRPr lang="bg-BG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3375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9468" t="8889" r="9468" b="15556"/>
          <a:stretch/>
        </p:blipFill>
        <p:spPr>
          <a:xfrm>
            <a:off x="871345" y="2740565"/>
            <a:ext cx="3662774" cy="3042034"/>
          </a:xfrm>
          <a:prstGeom prst="rect">
            <a:avLst/>
          </a:prstGeom>
        </p:spPr>
      </p:pic>
      <p:sp>
        <p:nvSpPr>
          <p:cNvPr id="6" name="Arrow: Right 7"/>
          <p:cNvSpPr/>
          <p:nvPr/>
        </p:nvSpPr>
        <p:spPr>
          <a:xfrm>
            <a:off x="4666960" y="3870107"/>
            <a:ext cx="625251" cy="519013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r="20386"/>
          <a:stretch/>
        </p:blipFill>
        <p:spPr>
          <a:xfrm>
            <a:off x="5420084" y="2656911"/>
            <a:ext cx="6147916" cy="3121250"/>
          </a:xfrm>
          <a:prstGeom prst="rect">
            <a:avLst/>
          </a:prstGeom>
        </p:spPr>
      </p:pic>
      <p:sp>
        <p:nvSpPr>
          <p:cNvPr id="8" name="AutoShape 5"/>
          <p:cNvSpPr>
            <a:spLocks noChangeArrowheads="1"/>
          </p:cNvSpPr>
          <p:nvPr/>
        </p:nvSpPr>
        <p:spPr bwMode="auto">
          <a:xfrm>
            <a:off x="5786012" y="5812782"/>
            <a:ext cx="5416060" cy="578134"/>
          </a:xfrm>
          <a:prstGeom prst="wedgeRoundRectCallout">
            <a:avLst>
              <a:gd name="adj1" fmla="val -40740"/>
              <a:gd name="adj2" fmla="val -99758"/>
              <a:gd name="adj3" fmla="val 16667"/>
            </a:avLst>
          </a:prstGeom>
          <a:solidFill>
            <a:schemeClr val="tx1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Enter data at the end to add a new row</a:t>
            </a:r>
            <a:endParaRPr lang="bg-BG" sz="24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37365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To retrieve records, click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Select</a:t>
            </a:r>
            <a:r>
              <a:rPr lang="en-US" dirty="0"/>
              <a:t> from the context menu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received information can be customized with </a:t>
            </a:r>
            <a:r>
              <a:rPr lang="en-US" b="1" dirty="0">
                <a:solidFill>
                  <a:schemeClr val="bg1"/>
                </a:solidFill>
              </a:rPr>
              <a:t>SQL queries</a:t>
            </a:r>
          </a:p>
          <a:p>
            <a:endParaRPr lang="bg-BG" dirty="0"/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Storing and Retrieving Data (2)</a:t>
            </a:r>
            <a:endParaRPr lang="bg-BG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3375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7795"/>
          <a:stretch/>
        </p:blipFill>
        <p:spPr>
          <a:xfrm>
            <a:off x="784271" y="2261901"/>
            <a:ext cx="3645590" cy="3026350"/>
          </a:xfrm>
          <a:prstGeom prst="rect">
            <a:avLst/>
          </a:prstGeom>
        </p:spPr>
      </p:pic>
      <p:sp>
        <p:nvSpPr>
          <p:cNvPr id="6" name="Arrow: Right 7"/>
          <p:cNvSpPr/>
          <p:nvPr/>
        </p:nvSpPr>
        <p:spPr>
          <a:xfrm>
            <a:off x="4548702" y="3567114"/>
            <a:ext cx="668643" cy="526584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r="36628"/>
          <a:stretch/>
        </p:blipFill>
        <p:spPr>
          <a:xfrm>
            <a:off x="5336187" y="2261901"/>
            <a:ext cx="6155366" cy="302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261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You can change the properties of a table after its creation</a:t>
            </a:r>
          </a:p>
          <a:p>
            <a:r>
              <a:rPr lang="en-US" dirty="0"/>
              <a:t>Select </a:t>
            </a:r>
            <a:r>
              <a:rPr lang="en-US" b="1" dirty="0">
                <a:solidFill>
                  <a:schemeClr val="bg1"/>
                </a:solidFill>
              </a:rPr>
              <a:t>Design</a:t>
            </a:r>
            <a:r>
              <a:rPr lang="en-US" dirty="0"/>
              <a:t> from the table's context menu</a:t>
            </a:r>
          </a:p>
          <a:p>
            <a:endParaRPr lang="bg-BG" dirty="0"/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Altering Tables</a:t>
            </a:r>
            <a:endParaRPr lang="bg-BG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3375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b="17894"/>
          <a:stretch/>
        </p:blipFill>
        <p:spPr>
          <a:xfrm>
            <a:off x="640809" y="2598176"/>
            <a:ext cx="4619215" cy="3802625"/>
          </a:xfrm>
          <a:prstGeom prst="rect">
            <a:avLst/>
          </a:prstGeom>
        </p:spPr>
      </p:pic>
      <p:sp>
        <p:nvSpPr>
          <p:cNvPr id="6" name="Arrow: Right 7"/>
          <p:cNvSpPr/>
          <p:nvPr/>
        </p:nvSpPr>
        <p:spPr>
          <a:xfrm>
            <a:off x="5402535" y="4194687"/>
            <a:ext cx="942534" cy="60960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7581" y="3546987"/>
            <a:ext cx="5063613" cy="1905000"/>
          </a:xfrm>
          <a:prstGeom prst="rect">
            <a:avLst/>
          </a:prstGeom>
        </p:spPr>
      </p:pic>
      <p:sp>
        <p:nvSpPr>
          <p:cNvPr id="8" name="AutoShape 5"/>
          <p:cNvSpPr>
            <a:spLocks noChangeArrowheads="1"/>
          </p:cNvSpPr>
          <p:nvPr/>
        </p:nvSpPr>
        <p:spPr bwMode="auto">
          <a:xfrm>
            <a:off x="6895954" y="5643482"/>
            <a:ext cx="4867421" cy="447829"/>
          </a:xfrm>
          <a:prstGeom prst="wedgeRoundRectCallout">
            <a:avLst>
              <a:gd name="adj1" fmla="val -37106"/>
              <a:gd name="adj2" fmla="val -111702"/>
              <a:gd name="adj3" fmla="val 16667"/>
            </a:avLst>
          </a:prstGeom>
          <a:solidFill>
            <a:schemeClr val="tx1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Changes cannot conflict with existing rules!</a:t>
            </a:r>
            <a:endParaRPr lang="bg-BG" sz="20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77883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SQL Queries</a:t>
            </a:r>
            <a:endParaRPr lang="bg-BG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15109" y="6320431"/>
            <a:ext cx="10961783" cy="499819"/>
          </a:xfrm>
        </p:spPr>
        <p:txBody>
          <a:bodyPr/>
          <a:lstStyle/>
          <a:p>
            <a:r>
              <a:rPr lang="en-US" dirty="0"/>
              <a:t>Data Definition using T-SQL</a:t>
            </a:r>
          </a:p>
          <a:p>
            <a:endParaRPr lang="bg-BG" dirty="0"/>
          </a:p>
          <a:p>
            <a:endParaRPr lang="bg-BG" dirty="0"/>
          </a:p>
        </p:txBody>
      </p:sp>
      <p:pic>
        <p:nvPicPr>
          <p:cNvPr id="4100" name="Picture 4" descr="Ð ÐµÐ·ÑÐ»ÑÐ°Ñ Ñ Ð¸Ð·Ð¾Ð±ÑÐ°Ð¶ÐµÐ½Ð¸Ðµ Ð·Ð° query png">
            <a:extLst>
              <a:ext uri="{FF2B5EF4-FFF2-40B4-BE49-F238E27FC236}">
                <a16:creationId xmlns:a16="http://schemas.microsoft.com/office/drawing/2014/main" id="{B4F84FFF-E90B-499C-8241-2AEA2FA771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6982" y="1534178"/>
            <a:ext cx="2498035" cy="2498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5750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 can communicate with the database engine using SQL</a:t>
            </a:r>
          </a:p>
          <a:p>
            <a:r>
              <a:rPr lang="en-US" dirty="0"/>
              <a:t>Queries provide greater </a:t>
            </a:r>
            <a:r>
              <a:rPr lang="en-US" b="1" dirty="0">
                <a:solidFill>
                  <a:schemeClr val="bg1"/>
                </a:solidFill>
              </a:rPr>
              <a:t>control</a:t>
            </a:r>
            <a:r>
              <a:rPr lang="en-US" dirty="0"/>
              <a:t> and </a:t>
            </a:r>
            <a:r>
              <a:rPr lang="en-US" b="1" dirty="0">
                <a:solidFill>
                  <a:schemeClr val="bg1"/>
                </a:solidFill>
              </a:rPr>
              <a:t>flexibility</a:t>
            </a:r>
          </a:p>
          <a:p>
            <a:r>
              <a:rPr lang="en-US" dirty="0"/>
              <a:t>To create a database using SQL: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SQL keywords are traditionally </a:t>
            </a:r>
            <a:r>
              <a:rPr lang="en-US" b="1" dirty="0">
                <a:solidFill>
                  <a:schemeClr val="bg1"/>
                </a:solidFill>
              </a:rPr>
              <a:t>capitalized</a:t>
            </a:r>
          </a:p>
          <a:p>
            <a:endParaRPr lang="en-US" dirty="0"/>
          </a:p>
          <a:p>
            <a:endParaRPr lang="bg-BG" dirty="0"/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Queries</a:t>
            </a:r>
            <a:endParaRPr lang="bg-BG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3375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2654587" y="3616569"/>
            <a:ext cx="6882829" cy="58567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sz="3200" b="1" noProof="1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CREATE</a:t>
            </a:r>
            <a:r>
              <a:rPr lang="en-US" sz="3200" b="1" noProof="1">
                <a:solidFill>
                  <a:schemeClr val="accent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</a:t>
            </a:r>
            <a:r>
              <a:rPr lang="en-US" sz="3200" b="1" noProof="1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DATABASE</a:t>
            </a:r>
            <a:r>
              <a:rPr lang="en-US" sz="3200" b="1" noProof="1">
                <a:solidFill>
                  <a:schemeClr val="accent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</a:t>
            </a:r>
            <a:r>
              <a:rPr lang="en-US" sz="3200" b="1" noProof="1">
                <a:latin typeface="Consolas" panose="020B0609020204030204" pitchFamily="49" charset="0"/>
                <a:cs typeface="Arial" panose="020B0604020202020204" pitchFamily="34" charset="0"/>
              </a:rPr>
              <a:t>Employees</a:t>
            </a:r>
          </a:p>
        </p:txBody>
      </p:sp>
      <p:sp>
        <p:nvSpPr>
          <p:cNvPr id="6" name="AutoShape 5"/>
          <p:cNvSpPr>
            <a:spLocks noChangeArrowheads="1"/>
          </p:cNvSpPr>
          <p:nvPr/>
        </p:nvSpPr>
        <p:spPr bwMode="auto">
          <a:xfrm>
            <a:off x="7906042" y="2684664"/>
            <a:ext cx="2465363" cy="550363"/>
          </a:xfrm>
          <a:prstGeom prst="wedgeRoundRectCallout">
            <a:avLst>
              <a:gd name="adj1" fmla="val -39791"/>
              <a:gd name="adj2" fmla="val 104833"/>
              <a:gd name="adj3" fmla="val 16667"/>
            </a:avLst>
          </a:prstGeom>
          <a:solidFill>
            <a:schemeClr val="tx1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Database name</a:t>
            </a:r>
            <a:endParaRPr lang="bg-BG" sz="24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89196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Table Creation in SQL</a:t>
            </a:r>
            <a:endParaRPr lang="bg-BG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3375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6" name="Content Placeholder 5"/>
          <p:cNvSpPr>
            <a:spLocks noGrp="1" noChangeArrowheads="1"/>
          </p:cNvSpPr>
          <p:nvPr>
            <p:ph idx="4294967295"/>
          </p:nvPr>
        </p:nvSpPr>
        <p:spPr bwMode="auto">
          <a:xfrm>
            <a:off x="2419644" y="1797050"/>
            <a:ext cx="7315200" cy="366871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noProof="1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CREATE</a:t>
            </a:r>
            <a:r>
              <a:rPr lang="en-US" sz="3200" b="1" noProof="1">
                <a:solidFill>
                  <a:schemeClr val="accent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</a:t>
            </a:r>
            <a:r>
              <a:rPr lang="en-US" sz="3200" b="1" noProof="1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TABLE</a:t>
            </a:r>
            <a:r>
              <a:rPr lang="en-US" sz="3200" b="1" noProof="1">
                <a:solidFill>
                  <a:schemeClr val="accent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</a:t>
            </a:r>
            <a:r>
              <a:rPr lang="en-US" sz="3200" b="1" noProof="1">
                <a:solidFill>
                  <a:schemeClr val="tx2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People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noProof="1">
                <a:solidFill>
                  <a:schemeClr val="tx2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(</a:t>
            </a:r>
            <a:endParaRPr lang="bg-BG" sz="3200" b="1" noProof="1">
              <a:solidFill>
                <a:schemeClr val="tx2"/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3200" b="1" noProof="1">
                <a:solidFill>
                  <a:schemeClr val="tx2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 </a:t>
            </a:r>
            <a:r>
              <a:rPr lang="en-US" sz="3200" b="1" noProof="1">
                <a:solidFill>
                  <a:schemeClr val="tx2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Id </a:t>
            </a:r>
            <a:r>
              <a:rPr lang="en-US" sz="3200" b="1" noProof="1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int NOT NULL</a:t>
            </a:r>
            <a:r>
              <a:rPr lang="en-US" sz="3200" b="1" noProof="1">
                <a:solidFill>
                  <a:schemeClr val="tx2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,</a:t>
            </a:r>
            <a:endParaRPr lang="bg-BG" sz="3200" b="1" noProof="1">
              <a:solidFill>
                <a:schemeClr val="tx2"/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3200" b="1" noProof="1">
                <a:solidFill>
                  <a:schemeClr val="tx2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 </a:t>
            </a:r>
            <a:r>
              <a:rPr lang="en-US" sz="3200" b="1" noProof="1">
                <a:solidFill>
                  <a:schemeClr val="tx2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Email </a:t>
            </a:r>
            <a:r>
              <a:rPr lang="en-US" sz="3200" b="1" noProof="1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varchar(50) NOT NULL</a:t>
            </a:r>
            <a:r>
              <a:rPr lang="en-US" sz="3200" b="1" noProof="1">
                <a:solidFill>
                  <a:schemeClr val="tx2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,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3200" b="1" noProof="1">
                <a:solidFill>
                  <a:schemeClr val="tx2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 </a:t>
            </a:r>
            <a:r>
              <a:rPr lang="en-US" sz="3200" b="1" noProof="1">
                <a:solidFill>
                  <a:schemeClr val="tx2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FirstName </a:t>
            </a:r>
            <a:r>
              <a:rPr lang="en-US" sz="3200" b="1" noProof="1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varchar(50)</a:t>
            </a:r>
            <a:r>
              <a:rPr lang="en-US" sz="3200" b="1" noProof="1">
                <a:solidFill>
                  <a:schemeClr val="tx2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,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3200" b="1" noProof="1">
                <a:solidFill>
                  <a:schemeClr val="tx2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 </a:t>
            </a:r>
            <a:r>
              <a:rPr lang="en-US" sz="3200" b="1" noProof="1">
                <a:solidFill>
                  <a:schemeClr val="tx2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LastName </a:t>
            </a:r>
            <a:r>
              <a:rPr lang="en-US" sz="3200" b="1" noProof="1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varchar(50)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noProof="1">
                <a:solidFill>
                  <a:schemeClr val="tx2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16" name="Rectangle: Rounded Corners 12"/>
          <p:cNvSpPr/>
          <p:nvPr/>
        </p:nvSpPr>
        <p:spPr>
          <a:xfrm>
            <a:off x="2894643" y="4378715"/>
            <a:ext cx="1941194" cy="567347"/>
          </a:xfrm>
          <a:prstGeom prst="roundRect">
            <a:avLst>
              <a:gd name="adj" fmla="val 5385"/>
            </a:avLst>
          </a:prstGeom>
          <a:noFill/>
          <a:ln w="571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19" name="AutoShape 5"/>
          <p:cNvSpPr>
            <a:spLocks noChangeArrowheads="1"/>
          </p:cNvSpPr>
          <p:nvPr/>
        </p:nvSpPr>
        <p:spPr bwMode="auto">
          <a:xfrm>
            <a:off x="7480300" y="2413975"/>
            <a:ext cx="2881869" cy="523999"/>
          </a:xfrm>
          <a:prstGeom prst="wedgeRoundRectCallout">
            <a:avLst>
              <a:gd name="adj1" fmla="val -41776"/>
              <a:gd name="adj2" fmla="val 106672"/>
              <a:gd name="adj3" fmla="val 16667"/>
            </a:avLst>
          </a:prstGeom>
          <a:solidFill>
            <a:schemeClr val="tx1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Custom attributes</a:t>
            </a:r>
            <a:endParaRPr lang="bg-BG" sz="24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AutoShape 5"/>
          <p:cNvSpPr>
            <a:spLocks noChangeArrowheads="1"/>
          </p:cNvSpPr>
          <p:nvPr/>
        </p:nvSpPr>
        <p:spPr bwMode="auto">
          <a:xfrm>
            <a:off x="7609992" y="5202533"/>
            <a:ext cx="1801924" cy="522188"/>
          </a:xfrm>
          <a:prstGeom prst="wedgeRoundRectCallout">
            <a:avLst>
              <a:gd name="adj1" fmla="val -48930"/>
              <a:gd name="adj2" fmla="val -125812"/>
              <a:gd name="adj3" fmla="val 16667"/>
            </a:avLst>
          </a:prstGeom>
          <a:solidFill>
            <a:schemeClr val="tx1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type</a:t>
            </a:r>
            <a:endParaRPr lang="bg-BG" sz="24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" name="AutoShape 5"/>
          <p:cNvSpPr>
            <a:spLocks noChangeArrowheads="1"/>
          </p:cNvSpPr>
          <p:nvPr/>
        </p:nvSpPr>
        <p:spPr bwMode="auto">
          <a:xfrm>
            <a:off x="2219960" y="5438570"/>
            <a:ext cx="2492717" cy="497996"/>
          </a:xfrm>
          <a:prstGeom prst="wedgeRoundRectCallout">
            <a:avLst>
              <a:gd name="adj1" fmla="val -6037"/>
              <a:gd name="adj2" fmla="val -130835"/>
              <a:gd name="adj3" fmla="val 16667"/>
            </a:avLst>
          </a:prstGeom>
          <a:solidFill>
            <a:schemeClr val="tx1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Column name</a:t>
            </a:r>
            <a:endParaRPr lang="bg-BG" sz="24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Rectangle: Rounded Corners 12">
            <a:extLst>
              <a:ext uri="{FF2B5EF4-FFF2-40B4-BE49-F238E27FC236}">
                <a16:creationId xmlns:a16="http://schemas.microsoft.com/office/drawing/2014/main" id="{78DEEA80-B426-444B-98F3-3964F9E4607C}"/>
              </a:ext>
            </a:extLst>
          </p:cNvPr>
          <p:cNvSpPr/>
          <p:nvPr/>
        </p:nvSpPr>
        <p:spPr>
          <a:xfrm>
            <a:off x="4950461" y="4378716"/>
            <a:ext cx="2529839" cy="567347"/>
          </a:xfrm>
          <a:prstGeom prst="roundRect">
            <a:avLst>
              <a:gd name="adj" fmla="val 5385"/>
            </a:avLst>
          </a:prstGeom>
          <a:noFill/>
          <a:ln w="571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23" name="Rectangle: Rounded Corners 12">
            <a:extLst>
              <a:ext uri="{FF2B5EF4-FFF2-40B4-BE49-F238E27FC236}">
                <a16:creationId xmlns:a16="http://schemas.microsoft.com/office/drawing/2014/main" id="{F9297EF3-D174-4ED7-B594-2C3D41A29471}"/>
              </a:ext>
            </a:extLst>
          </p:cNvPr>
          <p:cNvSpPr/>
          <p:nvPr/>
        </p:nvSpPr>
        <p:spPr>
          <a:xfrm>
            <a:off x="6912293" y="3362931"/>
            <a:ext cx="1944688" cy="497870"/>
          </a:xfrm>
          <a:prstGeom prst="roundRect">
            <a:avLst>
              <a:gd name="adj" fmla="val 5385"/>
            </a:avLst>
          </a:prstGeom>
          <a:noFill/>
          <a:ln w="571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24" name="Rectangle: Rounded Corners 12">
            <a:extLst>
              <a:ext uri="{FF2B5EF4-FFF2-40B4-BE49-F238E27FC236}">
                <a16:creationId xmlns:a16="http://schemas.microsoft.com/office/drawing/2014/main" id="{9DA28A83-547E-448D-9FBA-384C606E5B39}"/>
              </a:ext>
            </a:extLst>
          </p:cNvPr>
          <p:cNvSpPr/>
          <p:nvPr/>
        </p:nvSpPr>
        <p:spPr>
          <a:xfrm>
            <a:off x="5369560" y="1796809"/>
            <a:ext cx="1508760" cy="567347"/>
          </a:xfrm>
          <a:prstGeom prst="roundRect">
            <a:avLst>
              <a:gd name="adj" fmla="val 5385"/>
            </a:avLst>
          </a:prstGeom>
          <a:noFill/>
          <a:ln w="571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18" name="AutoShape 5"/>
          <p:cNvSpPr>
            <a:spLocks noChangeArrowheads="1"/>
          </p:cNvSpPr>
          <p:nvPr/>
        </p:nvSpPr>
        <p:spPr bwMode="auto">
          <a:xfrm>
            <a:off x="6263445" y="1129583"/>
            <a:ext cx="2433710" cy="441198"/>
          </a:xfrm>
          <a:prstGeom prst="wedgeRoundRectCallout">
            <a:avLst>
              <a:gd name="adj1" fmla="val -41025"/>
              <a:gd name="adj2" fmla="val 93239"/>
              <a:gd name="adj3" fmla="val 16667"/>
            </a:avLst>
          </a:prstGeom>
          <a:solidFill>
            <a:schemeClr val="tx1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Table name</a:t>
            </a:r>
            <a:endParaRPr lang="bg-BG" sz="24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01098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18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To get all records from a table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You can limit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number of rows </a:t>
            </a:r>
            <a:r>
              <a:rPr lang="en-US" dirty="0"/>
              <a:t>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number of columns</a:t>
            </a:r>
          </a:p>
          <a:p>
            <a:endParaRPr lang="bg-BG" dirty="0"/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Retrieve Records in SQL</a:t>
            </a:r>
            <a:endParaRPr lang="bg-BG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3375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2133600" y="2261901"/>
            <a:ext cx="7924802" cy="58567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sz="3200" b="1" noProof="1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SELECT</a:t>
            </a:r>
            <a:r>
              <a:rPr lang="en-US" sz="3200" b="1" noProof="1">
                <a:solidFill>
                  <a:schemeClr val="accent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</a:t>
            </a:r>
            <a:r>
              <a:rPr lang="en-US" sz="3200" b="1" noProof="1">
                <a:solidFill>
                  <a:schemeClr val="tx2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*</a:t>
            </a:r>
            <a:r>
              <a:rPr lang="en-US" sz="3200" b="1" noProof="1">
                <a:solidFill>
                  <a:schemeClr val="accent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</a:t>
            </a:r>
            <a:r>
              <a:rPr lang="en-US" sz="3200" b="1" noProof="1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FROM</a:t>
            </a:r>
            <a:r>
              <a:rPr lang="en-US" sz="3200" b="1" noProof="1">
                <a:solidFill>
                  <a:schemeClr val="accent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</a:t>
            </a:r>
            <a:r>
              <a:rPr lang="en-US" sz="3200" b="1" noProof="1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Employees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2133601" y="5018094"/>
            <a:ext cx="7924800" cy="112646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sz="3200" b="1" noProof="1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SELECT TOP </a:t>
            </a:r>
            <a:r>
              <a:rPr lang="en-US" sz="3200" b="1" noProof="1">
                <a:solidFill>
                  <a:schemeClr val="tx2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(5)</a:t>
            </a:r>
            <a:r>
              <a:rPr lang="en-US" sz="3200" b="1" noProof="1">
                <a:solidFill>
                  <a:schemeClr val="accent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</a:t>
            </a:r>
            <a:r>
              <a:rPr lang="en-US" sz="3200" b="1" noProof="1">
                <a:solidFill>
                  <a:schemeClr val="tx2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FirstName, LastName</a:t>
            </a:r>
          </a:p>
          <a:p>
            <a:pPr>
              <a:lnSpc>
                <a:spcPct val="105000"/>
              </a:lnSpc>
            </a:pPr>
            <a:r>
              <a:rPr lang="en-US" sz="3200" b="1" noProof="1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FROM Employees</a:t>
            </a:r>
          </a:p>
        </p:txBody>
      </p:sp>
      <p:sp>
        <p:nvSpPr>
          <p:cNvPr id="8" name="AutoShape 5"/>
          <p:cNvSpPr>
            <a:spLocks noChangeArrowheads="1"/>
          </p:cNvSpPr>
          <p:nvPr/>
        </p:nvSpPr>
        <p:spPr bwMode="auto">
          <a:xfrm>
            <a:off x="8230859" y="4360141"/>
            <a:ext cx="2642295" cy="524482"/>
          </a:xfrm>
          <a:prstGeom prst="wedgeRoundRectCallout">
            <a:avLst>
              <a:gd name="adj1" fmla="val -46038"/>
              <a:gd name="adj2" fmla="val 90130"/>
              <a:gd name="adj3" fmla="val 16667"/>
            </a:avLst>
          </a:prstGeom>
          <a:solidFill>
            <a:schemeClr val="tx1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List of columns</a:t>
            </a:r>
            <a:endParaRPr lang="bg-BG" sz="24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AutoShape 5"/>
          <p:cNvSpPr>
            <a:spLocks noChangeArrowheads="1"/>
          </p:cNvSpPr>
          <p:nvPr/>
        </p:nvSpPr>
        <p:spPr bwMode="auto">
          <a:xfrm>
            <a:off x="2686929" y="4248443"/>
            <a:ext cx="2766049" cy="524482"/>
          </a:xfrm>
          <a:prstGeom prst="wedgeRoundRectCallout">
            <a:avLst>
              <a:gd name="adj1" fmla="val 37336"/>
              <a:gd name="adj2" fmla="val 92565"/>
              <a:gd name="adj3" fmla="val 16667"/>
            </a:avLst>
          </a:prstGeom>
          <a:solidFill>
            <a:schemeClr val="tx1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Number of records</a:t>
            </a:r>
            <a:endParaRPr lang="bg-BG" sz="24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5284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Table Customization</a:t>
            </a:r>
            <a:endParaRPr lang="bg-BG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15109" y="5870265"/>
            <a:ext cx="10961783" cy="499819"/>
          </a:xfrm>
        </p:spPr>
        <p:txBody>
          <a:bodyPr/>
          <a:lstStyle/>
          <a:p>
            <a:r>
              <a:rPr lang="en-US" dirty="0"/>
              <a:t>Adding Rules, Constraints and Relationships</a:t>
            </a:r>
          </a:p>
          <a:p>
            <a:endParaRPr lang="bg-BG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9156" y="1436228"/>
            <a:ext cx="2438095" cy="24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820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Primary Key</a:t>
            </a:r>
          </a:p>
          <a:p>
            <a:pPr>
              <a:spcAft>
                <a:spcPts val="2400"/>
              </a:spcAft>
            </a:pPr>
            <a:endParaRPr lang="en-US" dirty="0"/>
          </a:p>
          <a:p>
            <a:r>
              <a:rPr lang="en-US" dirty="0"/>
              <a:t>Identity (auto-increment)</a:t>
            </a:r>
          </a:p>
          <a:p>
            <a:pPr>
              <a:spcAft>
                <a:spcPts val="2400"/>
              </a:spcAft>
            </a:pPr>
            <a:endParaRPr lang="en-US" dirty="0"/>
          </a:p>
          <a:p>
            <a:r>
              <a:rPr lang="en-US" dirty="0"/>
              <a:t>Unique constraint – no repeating values in entire table</a:t>
            </a:r>
          </a:p>
          <a:p>
            <a:endParaRPr lang="bg-BG" dirty="0"/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 Column Properties</a:t>
            </a:r>
            <a:endParaRPr lang="bg-BG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3375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2580062" y="1888146"/>
            <a:ext cx="6451396" cy="60939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sz="3200" b="1" noProof="1">
                <a:solidFill>
                  <a:schemeClr val="tx2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Id INT</a:t>
            </a:r>
            <a:r>
              <a:rPr lang="en-US" sz="3200" b="1" noProof="1">
                <a:solidFill>
                  <a:schemeClr val="accent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</a:t>
            </a:r>
            <a:r>
              <a:rPr lang="en-US" sz="3200" b="1" noProof="1">
                <a:solidFill>
                  <a:schemeClr val="tx2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NOT NULL </a:t>
            </a:r>
            <a:r>
              <a:rPr lang="en-US" sz="3200" b="1" noProof="1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PRIMARY KEY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2580062" y="3505402"/>
            <a:ext cx="6451396" cy="60939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sz="3200" b="1" noProof="1">
                <a:solidFill>
                  <a:schemeClr val="tx2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Id INT PRIMARY KEY</a:t>
            </a:r>
            <a:r>
              <a:rPr lang="en-US" sz="3200" b="1" noProof="1">
                <a:solidFill>
                  <a:schemeClr val="accent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</a:t>
            </a:r>
            <a:r>
              <a:rPr lang="en-US" sz="3200" b="1" noProof="1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IDENTITY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2580062" y="5147651"/>
            <a:ext cx="6451396" cy="60939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sz="3200" b="1" noProof="1">
                <a:solidFill>
                  <a:schemeClr val="tx2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Email VARCHAR(50)</a:t>
            </a:r>
            <a:r>
              <a:rPr lang="en-US" sz="3200" b="1" noProof="1">
                <a:solidFill>
                  <a:schemeClr val="accent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</a:t>
            </a:r>
            <a:r>
              <a:rPr lang="en-US" sz="3200" b="1" noProof="1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UNIQUE</a:t>
            </a:r>
          </a:p>
        </p:txBody>
      </p:sp>
    </p:spTree>
    <p:extLst>
      <p:ext uri="{BB962C8B-B14F-4D97-AF65-F5344CB8AC3E}">
        <p14:creationId xmlns:p14="http://schemas.microsoft.com/office/powerpoint/2010/main" val="3002693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Default value – if not specified (otherwise set to </a:t>
            </a:r>
            <a:r>
              <a:rPr lang="en-US" b="1" i="1" dirty="0">
                <a:solidFill>
                  <a:schemeClr val="bg1"/>
                </a:solidFill>
              </a:rPr>
              <a:t>NULL</a:t>
            </a:r>
            <a:r>
              <a:rPr lang="en-US" dirty="0"/>
              <a:t>)</a:t>
            </a:r>
          </a:p>
          <a:p>
            <a:pPr>
              <a:spcBef>
                <a:spcPts val="9000"/>
              </a:spcBef>
            </a:pPr>
            <a:r>
              <a:rPr lang="en-US" dirty="0"/>
              <a:t>Value constraint</a:t>
            </a:r>
          </a:p>
          <a:p>
            <a:endParaRPr lang="en-US" dirty="0"/>
          </a:p>
          <a:p>
            <a:endParaRPr lang="bg-BG" dirty="0"/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 Column Properties (2)</a:t>
            </a:r>
            <a:endParaRPr lang="bg-BG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3375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598612" y="1999906"/>
            <a:ext cx="8994776" cy="58567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sz="3200" b="1" noProof="1">
                <a:solidFill>
                  <a:schemeClr val="tx2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Balance DECIMAL(10,2)</a:t>
            </a:r>
            <a:r>
              <a:rPr lang="en-US" sz="3200" b="1" noProof="1">
                <a:solidFill>
                  <a:schemeClr val="accent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</a:t>
            </a:r>
            <a:r>
              <a:rPr lang="en-US" sz="3200" b="1" noProof="1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DEFAULT 0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597024" y="3834171"/>
            <a:ext cx="8994776" cy="58567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sz="3200" b="1" noProof="1">
                <a:solidFill>
                  <a:schemeClr val="tx2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Kelvin DECIMAL(10,2)</a:t>
            </a:r>
            <a:r>
              <a:rPr lang="en-US" sz="3200" b="1" noProof="1">
                <a:solidFill>
                  <a:schemeClr val="accent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</a:t>
            </a:r>
            <a:r>
              <a:rPr lang="en-US" sz="3200" b="1" noProof="1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CHECK</a:t>
            </a:r>
            <a:r>
              <a:rPr lang="en-US" sz="3200" b="1" noProof="1">
                <a:solidFill>
                  <a:schemeClr val="accent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</a:t>
            </a:r>
            <a:r>
              <a:rPr lang="en-US" sz="3200" b="1" noProof="1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(Kelvin &gt; 0)</a:t>
            </a:r>
          </a:p>
        </p:txBody>
      </p:sp>
    </p:spTree>
    <p:extLst>
      <p:ext uri="{BB962C8B-B14F-4D97-AF65-F5344CB8AC3E}">
        <p14:creationId xmlns:p14="http://schemas.microsoft.com/office/powerpoint/2010/main" val="2557939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Data Management</a:t>
            </a:r>
            <a:endParaRPr lang="bg-BG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15109" y="5925863"/>
            <a:ext cx="10961783" cy="499819"/>
          </a:xfrm>
        </p:spPr>
        <p:txBody>
          <a:bodyPr/>
          <a:lstStyle/>
          <a:p>
            <a:r>
              <a:rPr lang="en-US" dirty="0"/>
              <a:t>When Do We Need a Database?</a:t>
            </a:r>
          </a:p>
          <a:p>
            <a:endParaRPr lang="bg-BG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2806" y="1671771"/>
            <a:ext cx="2744966" cy="1942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875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Altering Tables</a:t>
            </a:r>
            <a:endParaRPr lang="bg-BG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15109" y="6348567"/>
            <a:ext cx="10961783" cy="499819"/>
          </a:xfrm>
        </p:spPr>
        <p:txBody>
          <a:bodyPr/>
          <a:lstStyle/>
          <a:p>
            <a:r>
              <a:rPr lang="en-US" dirty="0"/>
              <a:t>Changing Table Properties After Creation</a:t>
            </a:r>
          </a:p>
          <a:p>
            <a:endParaRPr lang="bg-BG" dirty="0"/>
          </a:p>
          <a:p>
            <a:endParaRPr lang="bg-BG" dirty="0"/>
          </a:p>
        </p:txBody>
      </p:sp>
      <p:grpSp>
        <p:nvGrpSpPr>
          <p:cNvPr id="15" name="Group 14"/>
          <p:cNvGrpSpPr/>
          <p:nvPr/>
        </p:nvGrpSpPr>
        <p:grpSpPr>
          <a:xfrm>
            <a:off x="4861393" y="1099613"/>
            <a:ext cx="2382130" cy="3057120"/>
            <a:chOff x="4679852" y="1029274"/>
            <a:chExt cx="2382130" cy="3057120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50634" y="1779328"/>
              <a:ext cx="1111348" cy="1111348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84652" y="1029274"/>
              <a:ext cx="1111348" cy="1111348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92726" y="2975046"/>
              <a:ext cx="1111348" cy="1111348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79852" y="2203379"/>
              <a:ext cx="1111348" cy="11113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9356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 table can be changed using the keywords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ALTER</a:t>
            </a:r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TABLE</a:t>
            </a:r>
          </a:p>
          <a:p>
            <a:endParaRPr lang="en-US" b="1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  <a:p>
            <a:endParaRPr lang="en-US" b="1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  <a:p>
            <a:r>
              <a:rPr lang="en-US" dirty="0"/>
              <a:t>Adding a column</a:t>
            </a:r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Altering Tables Using SQL</a:t>
            </a:r>
            <a:endParaRPr lang="bg-BG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3375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2816224" y="2140989"/>
            <a:ext cx="6556376" cy="67403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sz="3600" b="1" noProof="1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ALTER TABLE </a:t>
            </a:r>
            <a:r>
              <a:rPr lang="en-US" sz="3600" b="1" noProof="1">
                <a:solidFill>
                  <a:schemeClr val="tx2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Employees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2826300" y="4167991"/>
            <a:ext cx="6546300" cy="125572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sz="3600" b="1" noProof="1">
                <a:solidFill>
                  <a:schemeClr val="tx2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ALTER TABLE Employees</a:t>
            </a:r>
          </a:p>
          <a:p>
            <a:pPr>
              <a:lnSpc>
                <a:spcPct val="105000"/>
              </a:lnSpc>
            </a:pPr>
            <a:r>
              <a:rPr lang="en-US" sz="3600" b="1" noProof="1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ADD</a:t>
            </a:r>
            <a:r>
              <a:rPr lang="en-US" sz="3600" b="1" noProof="1">
                <a:solidFill>
                  <a:schemeClr val="tx2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Salary DECIMAL(15, 2)</a:t>
            </a:r>
          </a:p>
        </p:txBody>
      </p:sp>
      <p:sp>
        <p:nvSpPr>
          <p:cNvPr id="7" name="AutoShape 5"/>
          <p:cNvSpPr>
            <a:spLocks noChangeArrowheads="1"/>
          </p:cNvSpPr>
          <p:nvPr/>
        </p:nvSpPr>
        <p:spPr bwMode="auto">
          <a:xfrm>
            <a:off x="8305800" y="3047354"/>
            <a:ext cx="2048022" cy="712530"/>
          </a:xfrm>
          <a:prstGeom prst="wedgeRoundRectCallout">
            <a:avLst>
              <a:gd name="adj1" fmla="val -68848"/>
              <a:gd name="adj2" fmla="val -63646"/>
              <a:gd name="adj3" fmla="val 16667"/>
            </a:avLst>
          </a:prstGeom>
          <a:solidFill>
            <a:schemeClr val="tx1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Table name</a:t>
            </a:r>
            <a:endParaRPr lang="bg-BG" sz="24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AutoShape 5"/>
          <p:cNvSpPr>
            <a:spLocks noChangeArrowheads="1"/>
          </p:cNvSpPr>
          <p:nvPr/>
        </p:nvSpPr>
        <p:spPr bwMode="auto">
          <a:xfrm>
            <a:off x="1828800" y="5815004"/>
            <a:ext cx="2743200" cy="582187"/>
          </a:xfrm>
          <a:prstGeom prst="wedgeRoundRectCallout">
            <a:avLst>
              <a:gd name="adj1" fmla="val 40454"/>
              <a:gd name="adj2" fmla="val -105543"/>
              <a:gd name="adj3" fmla="val 16667"/>
            </a:avLst>
          </a:prstGeom>
          <a:solidFill>
            <a:schemeClr val="tx1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Column name</a:t>
            </a:r>
            <a:endParaRPr lang="bg-BG" sz="24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AutoShape 5"/>
          <p:cNvSpPr>
            <a:spLocks noChangeArrowheads="1"/>
          </p:cNvSpPr>
          <p:nvPr/>
        </p:nvSpPr>
        <p:spPr bwMode="auto">
          <a:xfrm>
            <a:off x="6629400" y="5815004"/>
            <a:ext cx="1909689" cy="582187"/>
          </a:xfrm>
          <a:prstGeom prst="wedgeRoundRectCallout">
            <a:avLst>
              <a:gd name="adj1" fmla="val -44384"/>
              <a:gd name="adj2" fmla="val -102457"/>
              <a:gd name="adj3" fmla="val 16667"/>
            </a:avLst>
          </a:prstGeom>
          <a:solidFill>
            <a:schemeClr val="tx1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type</a:t>
            </a:r>
            <a:endParaRPr lang="bg-BG" sz="24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36824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Delete existing column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  <a:p>
            <a:r>
              <a:rPr lang="en-US" dirty="0"/>
              <a:t>Modify data type of existing column</a:t>
            </a:r>
          </a:p>
          <a:p>
            <a:endParaRPr lang="bg-BG" dirty="0"/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Altering Tables Using SQL (2)</a:t>
            </a:r>
            <a:endParaRPr lang="bg-BG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3375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2420824" y="2172037"/>
            <a:ext cx="7347176" cy="112646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sz="3200" b="1" noProof="1">
                <a:solidFill>
                  <a:schemeClr val="tx2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ALTER TABLE People</a:t>
            </a:r>
          </a:p>
          <a:p>
            <a:pPr>
              <a:lnSpc>
                <a:spcPct val="105000"/>
              </a:lnSpc>
            </a:pPr>
            <a:r>
              <a:rPr lang="en-US" sz="3200" b="1" noProof="1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DROP</a:t>
            </a:r>
            <a:r>
              <a:rPr lang="en-US" sz="3200" b="1" noProof="1">
                <a:solidFill>
                  <a:schemeClr val="accent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</a:t>
            </a:r>
            <a:r>
              <a:rPr lang="en-US" sz="3200" b="1" noProof="1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COLUMN</a:t>
            </a:r>
            <a:r>
              <a:rPr lang="en-US" sz="3200" b="1" noProof="1">
                <a:solidFill>
                  <a:schemeClr val="tx2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FullName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2420824" y="4446756"/>
            <a:ext cx="7347176" cy="112646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sz="3200" b="1" noProof="1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ALTER</a:t>
            </a:r>
            <a:r>
              <a:rPr lang="en-US" sz="3200" b="1" noProof="1">
                <a:solidFill>
                  <a:schemeClr val="accent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</a:t>
            </a:r>
            <a:r>
              <a:rPr lang="en-US" sz="3200" b="1" noProof="1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TABLE</a:t>
            </a:r>
            <a:r>
              <a:rPr lang="en-US" sz="3200" b="1" noProof="1">
                <a:solidFill>
                  <a:schemeClr val="accent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</a:t>
            </a:r>
            <a:r>
              <a:rPr lang="en-US" sz="3200" b="1" noProof="1">
                <a:solidFill>
                  <a:schemeClr val="tx2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People</a:t>
            </a:r>
            <a:br>
              <a:rPr lang="en-US" sz="3200" b="1" noProof="1">
                <a:solidFill>
                  <a:schemeClr val="tx2"/>
                </a:solidFill>
                <a:latin typeface="Consolas" panose="020B0609020204030204" pitchFamily="49" charset="0"/>
                <a:cs typeface="Arial" panose="020B0604020202020204" pitchFamily="34" charset="0"/>
              </a:rPr>
            </a:br>
            <a:r>
              <a:rPr lang="en-US" sz="3200" b="1" noProof="1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ALTER COLUMN </a:t>
            </a:r>
            <a:r>
              <a:rPr lang="en-US" sz="3200" b="1" noProof="1">
                <a:solidFill>
                  <a:schemeClr val="tx2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Email VARCHAR(100)</a:t>
            </a:r>
          </a:p>
        </p:txBody>
      </p:sp>
      <p:sp>
        <p:nvSpPr>
          <p:cNvPr id="7" name="AutoShape 5"/>
          <p:cNvSpPr>
            <a:spLocks noChangeArrowheads="1"/>
          </p:cNvSpPr>
          <p:nvPr/>
        </p:nvSpPr>
        <p:spPr bwMode="auto">
          <a:xfrm>
            <a:off x="7162800" y="1949023"/>
            <a:ext cx="2248486" cy="700710"/>
          </a:xfrm>
          <a:prstGeom prst="wedgeRoundRectCallout">
            <a:avLst>
              <a:gd name="adj1" fmla="val -49380"/>
              <a:gd name="adj2" fmla="val 94977"/>
              <a:gd name="adj3" fmla="val 16667"/>
            </a:avLst>
          </a:prstGeom>
          <a:solidFill>
            <a:schemeClr val="tx1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Column name</a:t>
            </a:r>
            <a:endParaRPr lang="bg-BG" sz="24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AutoShape 5"/>
          <p:cNvSpPr>
            <a:spLocks noChangeArrowheads="1"/>
          </p:cNvSpPr>
          <p:nvPr/>
        </p:nvSpPr>
        <p:spPr bwMode="auto">
          <a:xfrm>
            <a:off x="3478756" y="5842857"/>
            <a:ext cx="2162030" cy="700710"/>
          </a:xfrm>
          <a:prstGeom prst="wedgeRoundRectCallout">
            <a:avLst>
              <a:gd name="adj1" fmla="val 43007"/>
              <a:gd name="adj2" fmla="val -104349"/>
              <a:gd name="adj3" fmla="val 16667"/>
            </a:avLst>
          </a:prstGeom>
          <a:solidFill>
            <a:schemeClr val="tx1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Column name</a:t>
            </a:r>
            <a:endParaRPr lang="bg-BG" sz="24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AutoShape 5"/>
          <p:cNvSpPr>
            <a:spLocks noChangeArrowheads="1"/>
          </p:cNvSpPr>
          <p:nvPr/>
        </p:nvSpPr>
        <p:spPr bwMode="auto">
          <a:xfrm>
            <a:off x="7300642" y="5865970"/>
            <a:ext cx="2395810" cy="700710"/>
          </a:xfrm>
          <a:prstGeom prst="wedgeRoundRectCallout">
            <a:avLst>
              <a:gd name="adj1" fmla="val -44384"/>
              <a:gd name="adj2" fmla="val -102457"/>
              <a:gd name="adj3" fmla="val 16667"/>
            </a:avLst>
          </a:prstGeom>
          <a:solidFill>
            <a:schemeClr val="tx1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New data type</a:t>
            </a:r>
            <a:endParaRPr lang="bg-BG" sz="24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36367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spcBef>
                <a:spcPts val="11400"/>
              </a:spcBef>
            </a:pPr>
            <a:r>
              <a:rPr lang="en-US" dirty="0"/>
              <a:t>Add primary key to existing column</a:t>
            </a:r>
          </a:p>
          <a:p>
            <a:pPr>
              <a:spcBef>
                <a:spcPts val="14400"/>
              </a:spcBef>
            </a:pPr>
            <a:r>
              <a:rPr lang="en-US" dirty="0"/>
              <a:t>Add unique constraint</a:t>
            </a:r>
          </a:p>
          <a:p>
            <a:endParaRPr lang="bg-BG" dirty="0"/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Altering Tables Using SQL (3)</a:t>
            </a:r>
            <a:endParaRPr lang="bg-BG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3375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981200" y="1875623"/>
            <a:ext cx="8226424" cy="164352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sz="3200" b="1" noProof="1">
                <a:solidFill>
                  <a:schemeClr val="tx2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ALTER TABLE People</a:t>
            </a:r>
            <a:br>
              <a:rPr lang="en-US" sz="3200" b="1" noProof="1">
                <a:solidFill>
                  <a:schemeClr val="tx2"/>
                </a:solidFill>
                <a:latin typeface="Consolas" panose="020B0609020204030204" pitchFamily="49" charset="0"/>
                <a:cs typeface="Arial" panose="020B0604020202020204" pitchFamily="34" charset="0"/>
              </a:rPr>
            </a:br>
            <a:r>
              <a:rPr lang="en-US" sz="3200" b="1" noProof="1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ADD</a:t>
            </a:r>
            <a:r>
              <a:rPr lang="en-US" sz="3200" b="1" noProof="1">
                <a:solidFill>
                  <a:schemeClr val="accent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</a:t>
            </a:r>
            <a:r>
              <a:rPr lang="en-US" sz="3200" b="1" noProof="1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CONSTRAINT</a:t>
            </a:r>
            <a:r>
              <a:rPr lang="en-US" sz="3200" b="1" noProof="1">
                <a:solidFill>
                  <a:schemeClr val="accent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</a:t>
            </a:r>
            <a:r>
              <a:rPr lang="en-US" sz="3200" b="1" noProof="1">
                <a:solidFill>
                  <a:schemeClr val="tx2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PK_Id</a:t>
            </a:r>
          </a:p>
          <a:p>
            <a:pPr>
              <a:lnSpc>
                <a:spcPct val="105000"/>
              </a:lnSpc>
            </a:pPr>
            <a:r>
              <a:rPr lang="en-US" sz="3200" b="1" noProof="1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PRIMARY</a:t>
            </a:r>
            <a:r>
              <a:rPr lang="en-US" sz="3200" b="1" noProof="1">
                <a:solidFill>
                  <a:schemeClr val="accent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</a:t>
            </a:r>
            <a:r>
              <a:rPr lang="en-US" sz="3200" b="1" noProof="1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KEY</a:t>
            </a:r>
            <a:r>
              <a:rPr lang="en-US" sz="3200" b="1" noProof="1">
                <a:solidFill>
                  <a:schemeClr val="accent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</a:t>
            </a:r>
            <a:r>
              <a:rPr lang="en-US" sz="3200" b="1" noProof="1">
                <a:solidFill>
                  <a:schemeClr val="tx2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(Id)</a:t>
            </a:r>
          </a:p>
        </p:txBody>
      </p:sp>
      <p:sp>
        <p:nvSpPr>
          <p:cNvPr id="6" name="AutoShape 5"/>
          <p:cNvSpPr>
            <a:spLocks noChangeArrowheads="1"/>
          </p:cNvSpPr>
          <p:nvPr/>
        </p:nvSpPr>
        <p:spPr bwMode="auto">
          <a:xfrm>
            <a:off x="7038536" y="1531487"/>
            <a:ext cx="2438400" cy="710347"/>
          </a:xfrm>
          <a:prstGeom prst="wedgeRoundRectCallout">
            <a:avLst>
              <a:gd name="adj1" fmla="val -81543"/>
              <a:gd name="adj2" fmla="val 45931"/>
              <a:gd name="adj3" fmla="val 16667"/>
            </a:avLst>
          </a:prstGeom>
          <a:solidFill>
            <a:schemeClr val="tx1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Constraint name</a:t>
            </a:r>
            <a:endParaRPr lang="bg-BG" sz="24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AutoShape 5"/>
          <p:cNvSpPr>
            <a:spLocks noChangeArrowheads="1"/>
          </p:cNvSpPr>
          <p:nvPr/>
        </p:nvSpPr>
        <p:spPr bwMode="auto">
          <a:xfrm>
            <a:off x="6249113" y="3293172"/>
            <a:ext cx="2740144" cy="662124"/>
          </a:xfrm>
          <a:prstGeom prst="wedgeRoundRectCallout">
            <a:avLst>
              <a:gd name="adj1" fmla="val -68597"/>
              <a:gd name="adj2" fmla="val -43504"/>
              <a:gd name="adj3" fmla="val 16667"/>
            </a:avLst>
          </a:prstGeom>
          <a:solidFill>
            <a:schemeClr val="tx1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Column name(s)</a:t>
            </a:r>
            <a:endParaRPr lang="bg-BG" sz="24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981200" y="4554861"/>
            <a:ext cx="8226424" cy="164352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sz="3200" b="1" noProof="1">
                <a:solidFill>
                  <a:schemeClr val="tx2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ALTER TABLE People</a:t>
            </a:r>
            <a:br>
              <a:rPr lang="en-US" sz="3200" b="1" noProof="1">
                <a:solidFill>
                  <a:schemeClr val="tx2"/>
                </a:solidFill>
                <a:latin typeface="Consolas" panose="020B0609020204030204" pitchFamily="49" charset="0"/>
                <a:cs typeface="Arial" panose="020B0604020202020204" pitchFamily="34" charset="0"/>
              </a:rPr>
            </a:br>
            <a:r>
              <a:rPr lang="fr-FR" sz="3200" b="1" noProof="1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ADD</a:t>
            </a:r>
            <a:r>
              <a:rPr lang="fr-FR" sz="3200" b="1" noProof="1">
                <a:solidFill>
                  <a:schemeClr val="accent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</a:t>
            </a:r>
            <a:r>
              <a:rPr lang="fr-FR" sz="3200" b="1" noProof="1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CONSTRAINT</a:t>
            </a:r>
            <a:r>
              <a:rPr lang="fr-FR" sz="3200" b="1" noProof="1">
                <a:solidFill>
                  <a:schemeClr val="accent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</a:t>
            </a:r>
            <a:r>
              <a:rPr lang="fr-FR" sz="3200" b="1" noProof="1">
                <a:solidFill>
                  <a:schemeClr val="tx2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uq_Email</a:t>
            </a:r>
          </a:p>
          <a:p>
            <a:pPr>
              <a:lnSpc>
                <a:spcPct val="105000"/>
              </a:lnSpc>
            </a:pPr>
            <a:r>
              <a:rPr lang="fr-FR" sz="3200" b="1" noProof="1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UNIQUE</a:t>
            </a:r>
            <a:r>
              <a:rPr lang="fr-FR" sz="3200" b="1" noProof="1">
                <a:solidFill>
                  <a:schemeClr val="accent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</a:t>
            </a:r>
            <a:r>
              <a:rPr lang="fr-FR" sz="3200" b="1" noProof="1">
                <a:solidFill>
                  <a:schemeClr val="tx2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(Email)</a:t>
            </a:r>
            <a:endParaRPr lang="en-US" sz="3200" b="1" noProof="1">
              <a:solidFill>
                <a:schemeClr val="tx2"/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9" name="AutoShape 5"/>
          <p:cNvSpPr>
            <a:spLocks noChangeArrowheads="1"/>
          </p:cNvSpPr>
          <p:nvPr/>
        </p:nvSpPr>
        <p:spPr bwMode="auto">
          <a:xfrm>
            <a:off x="7365364" y="4238513"/>
            <a:ext cx="2693036" cy="735383"/>
          </a:xfrm>
          <a:prstGeom prst="wedgeRoundRectCallout">
            <a:avLst>
              <a:gd name="adj1" fmla="val -46058"/>
              <a:gd name="adj2" fmla="val 87050"/>
              <a:gd name="adj3" fmla="val 16667"/>
            </a:avLst>
          </a:prstGeom>
          <a:solidFill>
            <a:schemeClr val="tx1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Constraint name</a:t>
            </a:r>
            <a:endParaRPr lang="bg-BG" sz="24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AutoShape 5"/>
          <p:cNvSpPr>
            <a:spLocks noChangeArrowheads="1"/>
          </p:cNvSpPr>
          <p:nvPr/>
        </p:nvSpPr>
        <p:spPr bwMode="auto">
          <a:xfrm>
            <a:off x="5944709" y="5846188"/>
            <a:ext cx="2608448" cy="755616"/>
          </a:xfrm>
          <a:prstGeom prst="wedgeRoundRectCallout">
            <a:avLst>
              <a:gd name="adj1" fmla="val -62657"/>
              <a:gd name="adj2" fmla="val -46244"/>
              <a:gd name="adj3" fmla="val 16667"/>
            </a:avLst>
          </a:prstGeom>
          <a:solidFill>
            <a:schemeClr val="tx1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Columns name(s)</a:t>
            </a:r>
            <a:endParaRPr lang="bg-BG" sz="24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71071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spcBef>
                <a:spcPts val="11400"/>
              </a:spcBef>
            </a:pPr>
            <a:r>
              <a:rPr lang="en-US" dirty="0"/>
              <a:t>Set default value</a:t>
            </a:r>
          </a:p>
          <a:p>
            <a:pPr>
              <a:spcBef>
                <a:spcPts val="14400"/>
              </a:spcBef>
            </a:pPr>
            <a:r>
              <a:rPr lang="en-US" dirty="0"/>
              <a:t>Add check constraint</a:t>
            </a:r>
          </a:p>
          <a:p>
            <a:endParaRPr lang="bg-BG" dirty="0"/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Altering Tables Using SQL (4)</a:t>
            </a:r>
            <a:endParaRPr lang="bg-BG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3375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3317630" y="1914023"/>
            <a:ext cx="4921563" cy="164352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sz="3200" b="1" noProof="1">
                <a:solidFill>
                  <a:schemeClr val="tx2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ALTER TABLE People</a:t>
            </a:r>
            <a:br>
              <a:rPr lang="en-US" sz="3200" b="1" noProof="1">
                <a:solidFill>
                  <a:schemeClr val="tx2"/>
                </a:solidFill>
                <a:latin typeface="Consolas" panose="020B0609020204030204" pitchFamily="49" charset="0"/>
                <a:cs typeface="Arial" panose="020B0604020202020204" pitchFamily="34" charset="0"/>
              </a:rPr>
            </a:br>
            <a:r>
              <a:rPr lang="en-US" sz="3200" b="1" noProof="1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ADD</a:t>
            </a:r>
            <a:r>
              <a:rPr lang="en-US" sz="3200" noProof="1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</a:t>
            </a:r>
            <a:r>
              <a:rPr lang="en-US" sz="3200" b="1" noProof="1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DEFAULT</a:t>
            </a:r>
            <a:r>
              <a:rPr lang="en-US" sz="3200" noProof="1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</a:t>
            </a:r>
            <a:r>
              <a:rPr lang="en-US" sz="3200" b="1" noProof="1">
                <a:solidFill>
                  <a:schemeClr val="tx2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0</a:t>
            </a:r>
          </a:p>
          <a:p>
            <a:pPr>
              <a:lnSpc>
                <a:spcPct val="105000"/>
              </a:lnSpc>
            </a:pPr>
            <a:r>
              <a:rPr lang="en-US" sz="3200" b="1" noProof="1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FOR</a:t>
            </a:r>
            <a:r>
              <a:rPr lang="en-US" sz="3200" b="1" noProof="1">
                <a:solidFill>
                  <a:schemeClr val="tx2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Balance</a:t>
            </a:r>
          </a:p>
        </p:txBody>
      </p:sp>
      <p:sp>
        <p:nvSpPr>
          <p:cNvPr id="6" name="AutoShape 5"/>
          <p:cNvSpPr>
            <a:spLocks noChangeArrowheads="1"/>
          </p:cNvSpPr>
          <p:nvPr/>
        </p:nvSpPr>
        <p:spPr bwMode="auto">
          <a:xfrm>
            <a:off x="7573440" y="2204356"/>
            <a:ext cx="1994166" cy="728140"/>
          </a:xfrm>
          <a:prstGeom prst="wedgeRoundRectCallout">
            <a:avLst>
              <a:gd name="adj1" fmla="val -80386"/>
              <a:gd name="adj2" fmla="val 24283"/>
              <a:gd name="adj3" fmla="val 16667"/>
            </a:avLst>
          </a:prstGeom>
          <a:solidFill>
            <a:schemeClr val="tx1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Default value</a:t>
            </a:r>
            <a:endParaRPr lang="bg-BG" sz="24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AutoShape 5"/>
          <p:cNvSpPr>
            <a:spLocks noChangeArrowheads="1"/>
          </p:cNvSpPr>
          <p:nvPr/>
        </p:nvSpPr>
        <p:spPr bwMode="auto">
          <a:xfrm>
            <a:off x="6888765" y="3167554"/>
            <a:ext cx="2170829" cy="611003"/>
          </a:xfrm>
          <a:prstGeom prst="wedgeRoundRectCallout">
            <a:avLst>
              <a:gd name="adj1" fmla="val -70913"/>
              <a:gd name="adj2" fmla="val -37835"/>
              <a:gd name="adj3" fmla="val 16667"/>
            </a:avLst>
          </a:prstGeom>
          <a:solidFill>
            <a:schemeClr val="tx1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Column name</a:t>
            </a:r>
            <a:endParaRPr lang="bg-BG" sz="24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973127" y="4439297"/>
            <a:ext cx="7253159" cy="164352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sz="3200" b="1" noProof="1">
                <a:solidFill>
                  <a:schemeClr val="tx2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ALTER TABLE InstrumentReadings</a:t>
            </a:r>
            <a:br>
              <a:rPr lang="en-US" sz="3200" b="1" noProof="1">
                <a:solidFill>
                  <a:schemeClr val="tx2"/>
                </a:solidFill>
                <a:latin typeface="Consolas" panose="020B0609020204030204" pitchFamily="49" charset="0"/>
                <a:cs typeface="Arial" panose="020B0604020202020204" pitchFamily="34" charset="0"/>
              </a:rPr>
            </a:br>
            <a:r>
              <a:rPr lang="fr-FR" sz="3200" b="1" noProof="1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ADD CONSTRAINT </a:t>
            </a:r>
            <a:r>
              <a:rPr lang="fr-FR" sz="3200" b="1" noProof="1">
                <a:solidFill>
                  <a:schemeClr val="tx2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PositiveValue</a:t>
            </a:r>
          </a:p>
          <a:p>
            <a:pPr>
              <a:lnSpc>
                <a:spcPct val="105000"/>
              </a:lnSpc>
            </a:pPr>
            <a:r>
              <a:rPr lang="fr-FR" sz="3200" b="1" noProof="1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CHECK</a:t>
            </a:r>
            <a:r>
              <a:rPr lang="fr-FR" sz="3200" b="1" noProof="1">
                <a:solidFill>
                  <a:schemeClr val="accent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</a:t>
            </a:r>
            <a:r>
              <a:rPr lang="fr-FR" sz="3200" b="1" noProof="1">
                <a:solidFill>
                  <a:schemeClr val="tx2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(Kelvin &gt; 0)</a:t>
            </a:r>
            <a:endParaRPr lang="en-US" sz="3200" b="1" noProof="1">
              <a:solidFill>
                <a:schemeClr val="tx2"/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9" name="AutoShape 5"/>
          <p:cNvSpPr>
            <a:spLocks noChangeArrowheads="1"/>
          </p:cNvSpPr>
          <p:nvPr/>
        </p:nvSpPr>
        <p:spPr bwMode="auto">
          <a:xfrm>
            <a:off x="8901337" y="4080985"/>
            <a:ext cx="1848949" cy="920822"/>
          </a:xfrm>
          <a:prstGeom prst="wedgeRoundRectCallout">
            <a:avLst>
              <a:gd name="adj1" fmla="val -61336"/>
              <a:gd name="adj2" fmla="val 76998"/>
              <a:gd name="adj3" fmla="val 16667"/>
            </a:avLst>
          </a:prstGeom>
          <a:solidFill>
            <a:schemeClr val="tx1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Constraint</a:t>
            </a:r>
          </a:p>
          <a:p>
            <a:pPr algn="ctr"/>
            <a:r>
              <a:rPr lang="en-US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Name</a:t>
            </a:r>
            <a:endParaRPr lang="bg-BG" sz="24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AutoShape 5"/>
          <p:cNvSpPr>
            <a:spLocks noChangeArrowheads="1"/>
          </p:cNvSpPr>
          <p:nvPr/>
        </p:nvSpPr>
        <p:spPr bwMode="auto">
          <a:xfrm>
            <a:off x="6902763" y="5765714"/>
            <a:ext cx="1791071" cy="631477"/>
          </a:xfrm>
          <a:prstGeom prst="wedgeRoundRectCallout">
            <a:avLst>
              <a:gd name="adj1" fmla="val -75126"/>
              <a:gd name="adj2" fmla="val -43829"/>
              <a:gd name="adj3" fmla="val 16667"/>
            </a:avLst>
          </a:prstGeom>
          <a:solidFill>
            <a:schemeClr val="tx1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Condition</a:t>
            </a:r>
            <a:endParaRPr lang="bg-BG" sz="24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65039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Deleting Data and Structures</a:t>
            </a:r>
            <a:endParaRPr lang="bg-BG" dirty="0"/>
          </a:p>
        </p:txBody>
      </p:sp>
      <p:pic>
        <p:nvPicPr>
          <p:cNvPr id="6156" name="Picture 12" descr="Ð ÐµÐ·ÑÐ»ÑÐ°Ñ Ñ Ð¸Ð·Ð¾Ð±ÑÐ°Ð¶ÐµÐ½Ð¸Ðµ Ð·Ð° deleting data png">
            <a:extLst>
              <a:ext uri="{FF2B5EF4-FFF2-40B4-BE49-F238E27FC236}">
                <a16:creationId xmlns:a16="http://schemas.microsoft.com/office/drawing/2014/main" id="{6BC539B1-115F-4A85-B5C4-94DA0CB227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6475" y="1086677"/>
            <a:ext cx="2826026" cy="2826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0136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3600" dirty="0"/>
              <a:t>Deleting structures is called </a:t>
            </a:r>
            <a:r>
              <a:rPr lang="en-US" sz="3600" b="1" dirty="0">
                <a:solidFill>
                  <a:schemeClr val="bg1"/>
                </a:solidFill>
              </a:rPr>
              <a:t>dropping</a:t>
            </a:r>
          </a:p>
          <a:p>
            <a:pPr lvl="1"/>
            <a:r>
              <a:rPr lang="en-US" sz="3600" dirty="0"/>
              <a:t>We can drop:</a:t>
            </a:r>
          </a:p>
          <a:p>
            <a:pPr lvl="2">
              <a:buClr>
                <a:schemeClr val="tx1"/>
              </a:buClr>
            </a:pPr>
            <a:r>
              <a:rPr lang="en-US" sz="3400" b="1" dirty="0">
                <a:solidFill>
                  <a:schemeClr val="bg1"/>
                </a:solidFill>
              </a:rPr>
              <a:t>Keys</a:t>
            </a:r>
          </a:p>
          <a:p>
            <a:pPr lvl="2">
              <a:buClr>
                <a:schemeClr val="tx1"/>
              </a:buClr>
            </a:pPr>
            <a:r>
              <a:rPr lang="en-US" sz="3400" b="1" dirty="0">
                <a:solidFill>
                  <a:schemeClr val="bg1"/>
                </a:solidFill>
              </a:rPr>
              <a:t>Constraints</a:t>
            </a:r>
          </a:p>
          <a:p>
            <a:pPr lvl="2">
              <a:buClr>
                <a:schemeClr val="tx1"/>
              </a:buClr>
            </a:pPr>
            <a:r>
              <a:rPr lang="en-US" sz="3400" b="1" dirty="0">
                <a:solidFill>
                  <a:schemeClr val="bg1"/>
                </a:solidFill>
              </a:rPr>
              <a:t>Tables </a:t>
            </a:r>
          </a:p>
          <a:p>
            <a:pPr lvl="2">
              <a:buClr>
                <a:schemeClr val="tx1"/>
              </a:buClr>
            </a:pPr>
            <a:r>
              <a:rPr lang="en-US" sz="3400" dirty="0"/>
              <a:t>Entire </a:t>
            </a:r>
            <a:r>
              <a:rPr lang="en-US" sz="3400" b="1" dirty="0">
                <a:solidFill>
                  <a:schemeClr val="bg1"/>
                </a:solidFill>
              </a:rPr>
              <a:t>databases</a:t>
            </a:r>
          </a:p>
          <a:p>
            <a:r>
              <a:rPr lang="en-US" sz="3600" dirty="0"/>
              <a:t>Deleting all data in a table is called </a:t>
            </a:r>
            <a:r>
              <a:rPr lang="en-US" sz="3600" b="1" dirty="0">
                <a:solidFill>
                  <a:schemeClr val="bg1"/>
                </a:solidFill>
              </a:rPr>
              <a:t>truncating</a:t>
            </a:r>
          </a:p>
          <a:p>
            <a:r>
              <a:rPr lang="en-US" sz="3600" dirty="0"/>
              <a:t>Both of these actions </a:t>
            </a:r>
            <a:r>
              <a:rPr lang="en-US" sz="3600" b="1" dirty="0">
                <a:solidFill>
                  <a:schemeClr val="bg1"/>
                </a:solidFill>
              </a:rPr>
              <a:t>cannot be undone </a:t>
            </a:r>
            <a:r>
              <a:rPr lang="en-US" sz="3600" dirty="0"/>
              <a:t>– use with caution!</a:t>
            </a:r>
          </a:p>
          <a:p>
            <a:endParaRPr lang="bg-BG" dirty="0"/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Deleting from Database</a:t>
            </a:r>
            <a:endParaRPr lang="bg-BG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3375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3790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To delete all records in a table</a:t>
            </a:r>
          </a:p>
          <a:p>
            <a:endParaRPr lang="en-US" dirty="0"/>
          </a:p>
          <a:p>
            <a:r>
              <a:rPr lang="en-US" dirty="0"/>
              <a:t>To drop a table – delete data and structure</a:t>
            </a:r>
          </a:p>
          <a:p>
            <a:endParaRPr lang="en-US" dirty="0"/>
          </a:p>
          <a:p>
            <a:r>
              <a:rPr lang="en-US" dirty="0"/>
              <a:t>To drop entire database</a:t>
            </a:r>
          </a:p>
          <a:p>
            <a:endParaRPr lang="bg-BG" dirty="0"/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Dropping and Truncating</a:t>
            </a:r>
            <a:endParaRPr lang="bg-BG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3375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2395330" y="1854230"/>
            <a:ext cx="7086600" cy="67403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sz="3600" b="1" noProof="1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TRUNCATE TABLE </a:t>
            </a:r>
            <a:r>
              <a:rPr lang="en-US" sz="3600" b="1" noProof="1">
                <a:solidFill>
                  <a:schemeClr val="tx2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Employees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2395330" y="3307798"/>
            <a:ext cx="7086600" cy="67403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sz="3600" b="1" noProof="1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DROP TABLE </a:t>
            </a:r>
            <a:r>
              <a:rPr lang="en-US" sz="3600" b="1" noProof="1">
                <a:solidFill>
                  <a:schemeClr val="tx2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Employees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2395330" y="4807369"/>
            <a:ext cx="7086600" cy="67403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sz="3600" b="1" noProof="1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DROP DATABASE </a:t>
            </a:r>
            <a:r>
              <a:rPr lang="en-US" sz="3600" b="1" noProof="1">
                <a:solidFill>
                  <a:schemeClr val="tx2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AMS</a:t>
            </a:r>
          </a:p>
        </p:txBody>
      </p:sp>
      <p:sp>
        <p:nvSpPr>
          <p:cNvPr id="8" name="AutoShape 5"/>
          <p:cNvSpPr>
            <a:spLocks noChangeArrowheads="1"/>
          </p:cNvSpPr>
          <p:nvPr/>
        </p:nvSpPr>
        <p:spPr bwMode="auto">
          <a:xfrm>
            <a:off x="8991599" y="2649693"/>
            <a:ext cx="1991139" cy="674031"/>
          </a:xfrm>
          <a:prstGeom prst="wedgeRoundRectCallout">
            <a:avLst>
              <a:gd name="adj1" fmla="val -62407"/>
              <a:gd name="adj2" fmla="val -51074"/>
              <a:gd name="adj3" fmla="val 16667"/>
            </a:avLst>
          </a:prstGeom>
          <a:solidFill>
            <a:schemeClr val="tx1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Table name</a:t>
            </a:r>
            <a:endParaRPr lang="bg-BG" sz="24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AutoShape 5"/>
          <p:cNvSpPr>
            <a:spLocks noChangeArrowheads="1"/>
          </p:cNvSpPr>
          <p:nvPr/>
        </p:nvSpPr>
        <p:spPr bwMode="auto">
          <a:xfrm>
            <a:off x="8083062" y="4105362"/>
            <a:ext cx="1899138" cy="662639"/>
          </a:xfrm>
          <a:prstGeom prst="wedgeRoundRectCallout">
            <a:avLst>
              <a:gd name="adj1" fmla="val -65787"/>
              <a:gd name="adj2" fmla="val -49236"/>
              <a:gd name="adj3" fmla="val 16667"/>
            </a:avLst>
          </a:prstGeom>
          <a:solidFill>
            <a:schemeClr val="tx1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Table name</a:t>
            </a:r>
            <a:endParaRPr lang="bg-BG" sz="24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AutoShape 5"/>
          <p:cNvSpPr>
            <a:spLocks noChangeArrowheads="1"/>
          </p:cNvSpPr>
          <p:nvPr/>
        </p:nvSpPr>
        <p:spPr bwMode="auto">
          <a:xfrm>
            <a:off x="7145624" y="5785922"/>
            <a:ext cx="2226212" cy="729696"/>
          </a:xfrm>
          <a:prstGeom prst="wedgeRoundRectCallout">
            <a:avLst>
              <a:gd name="adj1" fmla="val -54665"/>
              <a:gd name="adj2" fmla="val -105871"/>
              <a:gd name="adj3" fmla="val 16667"/>
            </a:avLst>
          </a:prstGeom>
          <a:solidFill>
            <a:schemeClr val="tx1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Database name</a:t>
            </a:r>
            <a:endParaRPr lang="bg-BG" sz="24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94827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Removing </a:t>
            </a:r>
            <a:r>
              <a:rPr lang="en-US" b="1" dirty="0">
                <a:solidFill>
                  <a:schemeClr val="bg1"/>
                </a:solidFill>
              </a:rPr>
              <a:t>constraint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from column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This includes </a:t>
            </a:r>
            <a:r>
              <a:rPr lang="en-US" b="1" dirty="0">
                <a:solidFill>
                  <a:schemeClr val="bg1"/>
                </a:solidFill>
              </a:rPr>
              <a:t>primary keys</a:t>
            </a:r>
            <a:r>
              <a:rPr lang="en-US" dirty="0"/>
              <a:t>, </a:t>
            </a:r>
            <a:r>
              <a:rPr lang="en-US" b="1" dirty="0">
                <a:solidFill>
                  <a:schemeClr val="bg1"/>
                </a:solidFill>
              </a:rPr>
              <a:t>check constraints </a:t>
            </a:r>
            <a:r>
              <a:rPr lang="en-US" dirty="0"/>
              <a:t>and </a:t>
            </a:r>
            <a:r>
              <a:rPr lang="en-US" b="1" dirty="0">
                <a:solidFill>
                  <a:schemeClr val="bg1"/>
                </a:solidFill>
              </a:rPr>
              <a:t>unique field</a:t>
            </a:r>
          </a:p>
          <a:p>
            <a:pPr lvl="1">
              <a:lnSpc>
                <a:spcPct val="100000"/>
              </a:lnSpc>
            </a:pPr>
            <a:endParaRPr lang="en-US" b="1" dirty="0">
              <a:solidFill>
                <a:schemeClr val="bg1"/>
              </a:solidFill>
            </a:endParaRPr>
          </a:p>
          <a:p>
            <a:pPr lvl="1">
              <a:lnSpc>
                <a:spcPct val="100000"/>
              </a:lnSpc>
            </a:pPr>
            <a:endParaRPr lang="en-US" b="1" dirty="0">
              <a:solidFill>
                <a:schemeClr val="bg1"/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dirty="0"/>
              <a:t>To remove default value (if not specified, revert to </a:t>
            </a:r>
            <a:r>
              <a:rPr lang="en-US" b="1" i="1" dirty="0">
                <a:solidFill>
                  <a:schemeClr val="bg1"/>
                </a:solidFill>
              </a:rPr>
              <a:t>NULL</a:t>
            </a:r>
            <a:r>
              <a:rPr lang="en-US" dirty="0"/>
              <a:t>)</a:t>
            </a:r>
          </a:p>
          <a:p>
            <a:endParaRPr lang="bg-BG" dirty="0"/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Dropping and Truncating (2)</a:t>
            </a:r>
            <a:endParaRPr lang="bg-BG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3375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422517" y="2522059"/>
            <a:ext cx="6099176" cy="120032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3600" b="1" noProof="1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ALTER TABLE </a:t>
            </a:r>
            <a:r>
              <a:rPr lang="en-US" sz="3600" b="1" noProof="1">
                <a:solidFill>
                  <a:schemeClr val="tx2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Employees</a:t>
            </a:r>
            <a:r>
              <a:rPr lang="en-US" sz="3600" b="1" noProof="1">
                <a:solidFill>
                  <a:schemeClr val="accent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/>
            </a:r>
            <a:br>
              <a:rPr lang="en-US" sz="3600" b="1" noProof="1">
                <a:solidFill>
                  <a:schemeClr val="accent1"/>
                </a:solidFill>
                <a:latin typeface="Consolas" panose="020B0609020204030204" pitchFamily="49" charset="0"/>
                <a:cs typeface="Arial" panose="020B0604020202020204" pitchFamily="34" charset="0"/>
              </a:rPr>
            </a:br>
            <a:r>
              <a:rPr lang="en-US" sz="3600" b="1" noProof="1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DROP CONSTRAINT </a:t>
            </a:r>
            <a:r>
              <a:rPr lang="en-US" sz="3600" b="1" noProof="1">
                <a:solidFill>
                  <a:schemeClr val="tx2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PK_Id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422517" y="4507241"/>
            <a:ext cx="6099176" cy="175432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3600" b="1" noProof="1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ALTER TABLE </a:t>
            </a:r>
            <a:r>
              <a:rPr lang="en-US" sz="3600" b="1" noProof="1">
                <a:solidFill>
                  <a:schemeClr val="tx2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Employees</a:t>
            </a:r>
            <a:r>
              <a:rPr lang="en-US" sz="3600" b="1" noProof="1">
                <a:solidFill>
                  <a:schemeClr val="accent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/>
            </a:r>
            <a:br>
              <a:rPr lang="en-US" sz="3600" b="1" noProof="1">
                <a:solidFill>
                  <a:schemeClr val="accent1"/>
                </a:solidFill>
                <a:latin typeface="Consolas" panose="020B0609020204030204" pitchFamily="49" charset="0"/>
                <a:cs typeface="Arial" panose="020B0604020202020204" pitchFamily="34" charset="0"/>
              </a:rPr>
            </a:br>
            <a:r>
              <a:rPr lang="en-US" sz="3600" b="1" noProof="1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ALTER COLUMN </a:t>
            </a:r>
            <a:r>
              <a:rPr lang="en-US" sz="3600" b="1" noProof="1">
                <a:solidFill>
                  <a:schemeClr val="tx2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Clients</a:t>
            </a:r>
          </a:p>
          <a:p>
            <a:r>
              <a:rPr lang="en-US" sz="3600" b="1" noProof="1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DROP DEFAULT</a:t>
            </a:r>
          </a:p>
        </p:txBody>
      </p:sp>
      <p:sp>
        <p:nvSpPr>
          <p:cNvPr id="7" name="AutoShape 5"/>
          <p:cNvSpPr>
            <a:spLocks noChangeArrowheads="1"/>
          </p:cNvSpPr>
          <p:nvPr/>
        </p:nvSpPr>
        <p:spPr bwMode="auto">
          <a:xfrm>
            <a:off x="7446009" y="2379467"/>
            <a:ext cx="1810533" cy="639927"/>
          </a:xfrm>
          <a:prstGeom prst="wedgeRoundRectCallout">
            <a:avLst>
              <a:gd name="adj1" fmla="val -72270"/>
              <a:gd name="adj2" fmla="val 48255"/>
              <a:gd name="adj3" fmla="val 16667"/>
            </a:avLst>
          </a:prstGeom>
          <a:solidFill>
            <a:schemeClr val="tx1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Table name</a:t>
            </a:r>
            <a:endParaRPr lang="bg-BG" sz="24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AutoShape 5"/>
          <p:cNvSpPr>
            <a:spLocks noChangeArrowheads="1"/>
          </p:cNvSpPr>
          <p:nvPr/>
        </p:nvSpPr>
        <p:spPr bwMode="auto">
          <a:xfrm>
            <a:off x="7521693" y="3164766"/>
            <a:ext cx="2732017" cy="700710"/>
          </a:xfrm>
          <a:prstGeom prst="wedgeRoundRectCallout">
            <a:avLst>
              <a:gd name="adj1" fmla="val -64098"/>
              <a:gd name="adj2" fmla="val 6137"/>
              <a:gd name="adj3" fmla="val 16667"/>
            </a:avLst>
          </a:prstGeom>
          <a:solidFill>
            <a:schemeClr val="tx1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Constraint name</a:t>
            </a:r>
            <a:endParaRPr lang="bg-BG" sz="24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AutoShape 5"/>
          <p:cNvSpPr>
            <a:spLocks noChangeArrowheads="1"/>
          </p:cNvSpPr>
          <p:nvPr/>
        </p:nvSpPr>
        <p:spPr bwMode="auto">
          <a:xfrm>
            <a:off x="7819417" y="4789493"/>
            <a:ext cx="1985765" cy="700710"/>
          </a:xfrm>
          <a:prstGeom prst="wedgeRoundRectCallout">
            <a:avLst>
              <a:gd name="adj1" fmla="val -80248"/>
              <a:gd name="adj2" fmla="val 15953"/>
              <a:gd name="adj3" fmla="val 16667"/>
            </a:avLst>
          </a:prstGeom>
          <a:solidFill>
            <a:schemeClr val="tx1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Table name</a:t>
            </a:r>
            <a:endParaRPr lang="bg-BG" sz="24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AutoShape 5"/>
          <p:cNvSpPr>
            <a:spLocks noChangeArrowheads="1"/>
          </p:cNvSpPr>
          <p:nvPr/>
        </p:nvSpPr>
        <p:spPr bwMode="auto">
          <a:xfrm>
            <a:off x="7478949" y="5776230"/>
            <a:ext cx="2326233" cy="700710"/>
          </a:xfrm>
          <a:prstGeom prst="wedgeRoundRectCallout">
            <a:avLst>
              <a:gd name="adj1" fmla="val -70737"/>
              <a:gd name="adj2" fmla="val -52951"/>
              <a:gd name="adj3" fmla="val 16667"/>
            </a:avLst>
          </a:prstGeom>
          <a:solidFill>
            <a:schemeClr val="tx1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Columns name</a:t>
            </a:r>
            <a:endParaRPr lang="bg-BG" sz="24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07802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0E49D336-45B6-44D3-97C4-E28F8DEA2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69725" y="1656226"/>
            <a:ext cx="7581212" cy="4772369"/>
          </a:xfrm>
        </p:spPr>
        <p:txBody>
          <a:bodyPr/>
          <a:lstStyle>
            <a:lvl1pPr marL="514350" indent="-514350"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</a:defRPr>
            </a:lvl1pPr>
            <a:lvl2pPr marL="112393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1733520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3pPr>
            <a:lvl4pPr marL="234310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4pPr>
            <a:lvl5pPr marL="2952689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14DD1E-5D91-48A3-AD6D-45FBA980D106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AFE522-EB7D-4931-A015-9A7E8A98517D}"/>
              </a:ext>
            </a:extLst>
          </p:cNvPr>
          <p:cNvGrpSpPr/>
          <p:nvPr/>
        </p:nvGrpSpPr>
        <p:grpSpPr>
          <a:xfrm>
            <a:off x="191942" y="1419750"/>
            <a:ext cx="8632995" cy="5300339"/>
            <a:chOff x="472011" y="1508786"/>
            <a:chExt cx="3799787" cy="4865561"/>
          </a:xfrm>
        </p:grpSpPr>
        <p:sp>
          <p:nvSpPr>
            <p:cNvPr id="10" name="Rounded Rectangle 10">
              <a:extLst>
                <a:ext uri="{FF2B5EF4-FFF2-40B4-BE49-F238E27FC236}">
                  <a16:creationId xmlns:a16="http://schemas.microsoft.com/office/drawing/2014/main" id="{18F78F23-3D09-4B63-8DF9-D49CFBB145EE}"/>
                </a:ext>
              </a:extLst>
            </p:cNvPr>
            <p:cNvSpPr/>
            <p:nvPr userDrawn="1"/>
          </p:nvSpPr>
          <p:spPr>
            <a:xfrm>
              <a:off x="472011" y="1508786"/>
              <a:ext cx="3799787" cy="4865561"/>
            </a:xfrm>
            <a:prstGeom prst="roundRect">
              <a:avLst>
                <a:gd name="adj" fmla="val 396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399" b="0" i="0" u="none" strike="noStrike" kern="1200" cap="none" spc="0" normalizeH="0" baseline="0" noProof="0" dirty="0">
                <a:ln>
                  <a:noFill/>
                </a:ln>
                <a:solidFill>
                  <a:srgbClr val="FFA000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11" name="Rounded Rectangle 16">
              <a:extLst>
                <a:ext uri="{FF2B5EF4-FFF2-40B4-BE49-F238E27FC236}">
                  <a16:creationId xmlns:a16="http://schemas.microsoft.com/office/drawing/2014/main" id="{F12C06CE-2BBE-46C2-B718-813794C58DF9}"/>
                </a:ext>
              </a:extLst>
            </p:cNvPr>
            <p:cNvSpPr/>
            <p:nvPr userDrawn="1"/>
          </p:nvSpPr>
          <p:spPr>
            <a:xfrm>
              <a:off x="540767" y="1781251"/>
              <a:ext cx="85794" cy="4320631"/>
            </a:xfrm>
            <a:prstGeom prst="roundRect">
              <a:avLst>
                <a:gd name="adj" fmla="val 50000"/>
              </a:avLst>
            </a:prstGeom>
            <a:solidFill>
              <a:schemeClr val="bg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399" b="0" i="0" u="none" strike="noStrike" kern="1200" cap="none" spc="0" normalizeH="0" baseline="0" noProof="0">
                <a:ln>
                  <a:noFill/>
                </a:ln>
                <a:solidFill>
                  <a:srgbClr val="FFA000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12" name="Half Frame 11">
              <a:extLst>
                <a:ext uri="{FF2B5EF4-FFF2-40B4-BE49-F238E27FC236}">
                  <a16:creationId xmlns:a16="http://schemas.microsoft.com/office/drawing/2014/main" id="{66CDBB1E-AF3C-43FC-9F34-2DD691F81726}"/>
                </a:ext>
              </a:extLst>
            </p:cNvPr>
            <p:cNvSpPr/>
            <p:nvPr userDrawn="1"/>
          </p:nvSpPr>
          <p:spPr>
            <a:xfrm rot="5400000">
              <a:off x="3762569" y="1912372"/>
              <a:ext cx="669775" cy="238503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399" b="0" i="0" u="none" strike="noStrike" kern="1200" cap="none" spc="0" normalizeH="0" baseline="0" noProof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CCC3A316-993C-4741-8826-E104F27650A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824937" y="3276641"/>
            <a:ext cx="2882677" cy="3119781"/>
          </a:xfrm>
          <a:prstGeom prst="rect">
            <a:avLst/>
          </a:prstGeom>
        </p:spPr>
      </p:pic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B96A0DF8-27E7-4DC8-BBE3-7238AAAEB845}"/>
              </a:ext>
            </a:extLst>
          </p:cNvPr>
          <p:cNvSpPr txBox="1">
            <a:spLocks/>
          </p:cNvSpPr>
          <p:nvPr/>
        </p:nvSpPr>
        <p:spPr>
          <a:xfrm>
            <a:off x="445613" y="1606714"/>
            <a:ext cx="11815018" cy="520106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6915" marR="0" lvl="0" indent="-456915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FFFFFF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99284" y="1559724"/>
            <a:ext cx="7333456" cy="4770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chemeClr val="bg2"/>
                </a:solidFill>
              </a:rPr>
              <a:t>RDBMS store and manage data</a:t>
            </a:r>
          </a:p>
          <a:p>
            <a:pPr marL="457200" indent="-45720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chemeClr val="bg2"/>
                </a:solidFill>
              </a:rPr>
              <a:t>Table relations reduce repetition and complexity</a:t>
            </a:r>
          </a:p>
          <a:p>
            <a:pPr marL="457200" indent="-45720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chemeClr val="bg2"/>
                </a:solidFill>
              </a:rPr>
              <a:t>Table columns have </a:t>
            </a:r>
            <a:r>
              <a:rPr lang="en-US" sz="3200" b="1" dirty="0">
                <a:solidFill>
                  <a:schemeClr val="bg1"/>
                </a:solidFill>
              </a:rPr>
              <a:t>fixed</a:t>
            </a:r>
            <a:r>
              <a:rPr lang="en-US" sz="3200" dirty="0">
                <a:solidFill>
                  <a:schemeClr val="bg2"/>
                </a:solidFill>
              </a:rPr>
              <a:t> </a:t>
            </a:r>
            <a:r>
              <a:rPr lang="en-US" sz="3200" b="1" dirty="0">
                <a:solidFill>
                  <a:schemeClr val="bg1"/>
                </a:solidFill>
              </a:rPr>
              <a:t>types</a:t>
            </a:r>
          </a:p>
          <a:p>
            <a:pPr marL="457200" indent="-45720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chemeClr val="bg2"/>
                </a:solidFill>
              </a:rPr>
              <a:t>We can use Management Studio to </a:t>
            </a:r>
            <a:r>
              <a:rPr lang="en-US" sz="3200" b="1" dirty="0">
                <a:solidFill>
                  <a:schemeClr val="bg1"/>
                </a:solidFill>
              </a:rPr>
              <a:t>create</a:t>
            </a:r>
            <a:r>
              <a:rPr lang="en-US" sz="3200" dirty="0">
                <a:solidFill>
                  <a:schemeClr val="bg2"/>
                </a:solidFill>
              </a:rPr>
              <a:t> and </a:t>
            </a:r>
            <a:r>
              <a:rPr lang="en-US" sz="3200" b="1" dirty="0">
                <a:solidFill>
                  <a:schemeClr val="bg1"/>
                </a:solidFill>
              </a:rPr>
              <a:t>customize</a:t>
            </a:r>
            <a:r>
              <a:rPr lang="en-US" sz="3200" dirty="0">
                <a:solidFill>
                  <a:schemeClr val="bg2"/>
                </a:solidFill>
              </a:rPr>
              <a:t> tables</a:t>
            </a:r>
          </a:p>
          <a:p>
            <a:pPr marL="457200" indent="-45720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chemeClr val="bg2"/>
                </a:solidFill>
              </a:rPr>
              <a:t>SQL provides </a:t>
            </a:r>
            <a:r>
              <a:rPr lang="en-US" sz="3200" b="1" dirty="0">
                <a:solidFill>
                  <a:schemeClr val="bg1"/>
                </a:solidFill>
              </a:rPr>
              <a:t>greater</a:t>
            </a:r>
            <a:r>
              <a:rPr lang="en-US" sz="3200" dirty="0">
                <a:solidFill>
                  <a:schemeClr val="bg2"/>
                </a:solidFill>
              </a:rPr>
              <a:t> </a:t>
            </a:r>
            <a:r>
              <a:rPr lang="en-US" sz="3200" b="1" dirty="0">
                <a:solidFill>
                  <a:schemeClr val="bg1"/>
                </a:solidFill>
              </a:rPr>
              <a:t>control</a:t>
            </a:r>
            <a:r>
              <a:rPr lang="en-US" sz="3200" dirty="0">
                <a:solidFill>
                  <a:schemeClr val="bg2"/>
                </a:solidFill>
              </a:rPr>
              <a:t> over actions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sz="3200" b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8773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Conventional Data Storage</a:t>
            </a:r>
          </a:p>
          <a:p>
            <a:pPr lvl="1"/>
            <a:r>
              <a:rPr lang="en-US" dirty="0"/>
              <a:t>Notes</a:t>
            </a:r>
          </a:p>
          <a:p>
            <a:pPr lvl="1"/>
            <a:r>
              <a:rPr lang="en-US" dirty="0"/>
              <a:t>Receipts</a:t>
            </a:r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vs. Management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3375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4061" y="3429000"/>
            <a:ext cx="2949575" cy="29495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1555" y="1358728"/>
            <a:ext cx="3124563" cy="294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100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1588" y="6400800"/>
            <a:ext cx="12114212" cy="363538"/>
          </a:xfrm>
        </p:spPr>
        <p:txBody>
          <a:bodyPr>
            <a:normAutofit fontScale="62500" lnSpcReduction="20000"/>
          </a:bodyPr>
          <a:lstStyle/>
          <a:p>
            <a:pPr algn="ctr"/>
            <a:r>
              <a:rPr lang="en-US" dirty="0">
                <a:hlinkClick r:id="rId3"/>
              </a:rPr>
              <a:t>https://softuni.bg/trainings/courses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6839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SoftUni Diamond Partners</a:t>
            </a:r>
            <a:endParaRPr lang="bg-BG" dirty="0"/>
          </a:p>
        </p:txBody>
      </p:sp>
      <p:pic>
        <p:nvPicPr>
          <p:cNvPr id="29" name="Infragistics">
            <a:hlinkClick r:id="rId3"/>
            <a:extLst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04" r="-4204"/>
          <a:stretch/>
        </p:blipFill>
        <p:spPr>
          <a:xfrm>
            <a:off x="5455947" y="4535549"/>
            <a:ext cx="5667359" cy="86337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>
            <a:softEdge rad="0"/>
          </a:effectLst>
        </p:spPr>
      </p:pic>
      <p:pic>
        <p:nvPicPr>
          <p:cNvPr id="30" name="Indeavr" descr="Ð ÐµÐ·ÑÐ»ÑÐ°Ñ Ñ Ð¸Ð·Ð¾Ð±ÑÐ°Ð¶ÐµÐ½Ð¸Ðµ Ð·Ð° indeavr">
            <a:hlinkClick r:id="rId5"/>
            <a:extLst/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633" t="-16118" r="-14633" b="-8642"/>
          <a:stretch/>
        </p:blipFill>
        <p:spPr bwMode="auto">
          <a:xfrm>
            <a:off x="1068697" y="4535549"/>
            <a:ext cx="3961114" cy="86337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  <a:extLst/>
        </p:spPr>
      </p:pic>
      <p:pic>
        <p:nvPicPr>
          <p:cNvPr id="26" name="Netpeak" descr="Ð ÐµÐ·ÑÐ»ÑÐ°Ñ Ñ Ð¸Ð·Ð¾Ð±ÑÐ°Ð¶ÐµÐ½Ð¸Ðµ Ð·Ð° netpeak">
            <a:hlinkClick r:id="rId7"/>
            <a:extLst/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291" t="-11436" r="-7291" b="-11436"/>
          <a:stretch/>
        </p:blipFill>
        <p:spPr bwMode="auto">
          <a:xfrm>
            <a:off x="5330975" y="2475025"/>
            <a:ext cx="5792330" cy="86337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  <a:extLst/>
        </p:spPr>
      </p:pic>
      <p:pic>
        <p:nvPicPr>
          <p:cNvPr id="35" name="Sotware Group" descr="Ð ÐµÐ·ÑÐ»ÑÐ°Ñ Ñ Ð¸Ð·Ð¾Ð±ÑÐ°Ð¶ÐµÐ½Ð¸Ðµ Ð·Ð° software group">
            <a:hlinkClick r:id="rId9"/>
            <a:extLst/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284" r="-9241"/>
          <a:stretch/>
        </p:blipFill>
        <p:spPr bwMode="auto">
          <a:xfrm>
            <a:off x="1068698" y="2475025"/>
            <a:ext cx="3857374" cy="86337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  <a:extLst/>
        </p:spPr>
      </p:pic>
      <p:pic>
        <p:nvPicPr>
          <p:cNvPr id="25" name="Telenor">
            <a:hlinkClick r:id="rId11"/>
            <a:extLst/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003" r="-12003" b="-2307"/>
          <a:stretch/>
        </p:blipFill>
        <p:spPr>
          <a:xfrm>
            <a:off x="8675765" y="1444763"/>
            <a:ext cx="2447538" cy="86337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4" name="XS">
            <a:hlinkClick r:id="rId13"/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796" t="-9452" r="-8796" b="-9452"/>
          <a:stretch/>
        </p:blipFill>
        <p:spPr>
          <a:xfrm>
            <a:off x="1068697" y="1444763"/>
            <a:ext cx="4184702" cy="86337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6" name="SB Tech">
            <a:hlinkClick r:id="rId15"/>
            <a:extLst/>
          </p:cNvPr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822" t="6534" r="-689" b="14898"/>
          <a:stretch/>
        </p:blipFill>
        <p:spPr>
          <a:xfrm>
            <a:off x="5608078" y="1444763"/>
            <a:ext cx="2713010" cy="86337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7" name="Postbank">
            <a:hlinkClick r:id="rId17"/>
          </p:cNvPr>
          <p:cNvPicPr>
            <a:picLocks noChangeAspect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826" t="-8951" r="-21826" b="-8951"/>
          <a:stretch/>
        </p:blipFill>
        <p:spPr>
          <a:xfrm>
            <a:off x="5971904" y="3505287"/>
            <a:ext cx="2519002" cy="86337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1" name="SuperHosting" descr="Ð ÐµÐ·ÑÐ»ÑÐ°Ñ Ñ Ð¸Ð·Ð¾Ð±ÑÐ°Ð¶ÐµÐ½Ð¸Ðµ Ð·Ð° superhosting png">
            <a:hlinkClick r:id="rId19"/>
            <a:extLst/>
          </p:cNvPr>
          <p:cNvPicPr>
            <a:picLocks noChangeAspect="1" noChangeArrowheads="1"/>
          </p:cNvPicPr>
          <p:nvPr/>
        </p:nvPicPr>
        <p:blipFill rotWithShape="1"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4663" t="-10753" r="-34663" b="-10753"/>
          <a:stretch/>
        </p:blipFill>
        <p:spPr bwMode="auto">
          <a:xfrm>
            <a:off x="8853643" y="3505287"/>
            <a:ext cx="2269662" cy="86337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  <a:extLst/>
        </p:spPr>
      </p:pic>
      <p:pic>
        <p:nvPicPr>
          <p:cNvPr id="37" name="SmartIT">
            <a:hlinkClick r:id="rId21"/>
            <a:extLst/>
          </p:cNvPr>
          <p:cNvPicPr>
            <a:picLocks noChangeAspect="1"/>
          </p:cNvPicPr>
          <p:nvPr/>
        </p:nvPicPr>
        <p:blipFill rotWithShape="1"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503" t="-16504" r="-14503" b="-16504"/>
          <a:stretch/>
        </p:blipFill>
        <p:spPr>
          <a:xfrm>
            <a:off x="1068698" y="3505287"/>
            <a:ext cx="4540472" cy="86337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8" name="Codexio">
            <a:hlinkClick r:id="rId23"/>
            <a:extLst/>
          </p:cNvPr>
          <p:cNvPicPr>
            <a:picLocks noChangeAspect="1"/>
          </p:cNvPicPr>
          <p:nvPr/>
        </p:nvPicPr>
        <p:blipFill rotWithShape="1"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8589" t="-22282" r="-30138" b="-23831"/>
          <a:stretch/>
        </p:blipFill>
        <p:spPr>
          <a:xfrm>
            <a:off x="6704669" y="5565810"/>
            <a:ext cx="1748647" cy="86337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16" name="Infragistics">
            <a:hlinkClick r:id="rId25"/>
            <a:extLst>
              <a:ext uri="{FF2B5EF4-FFF2-40B4-BE49-F238E27FC236}">
                <a16:creationId xmlns:a16="http://schemas.microsoft.com/office/drawing/2014/main" id="{0FDF11E6-F5ED-4FB2-96CD-9D306D28A0DB}"/>
              </a:ext>
            </a:extLst>
          </p:cNvPr>
          <p:cNvPicPr>
            <a:picLocks noChangeAspect="1"/>
          </p:cNvPicPr>
          <p:nvPr/>
        </p:nvPicPr>
        <p:blipFill rotWithShape="1"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04" r="-4204"/>
          <a:stretch>
            <a:fillRect/>
          </a:stretch>
        </p:blipFill>
        <p:spPr>
          <a:xfrm>
            <a:off x="3490493" y="5565810"/>
            <a:ext cx="2873046" cy="86337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>
            <a:softEdge rad="0"/>
          </a:effec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7547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SoftUni Organizational Partners</a:t>
            </a:r>
            <a:endParaRPr lang="bg-BG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F94737B-4698-41F8-AC81-9324F12880B9}"/>
              </a:ext>
            </a:extLst>
          </p:cNvPr>
          <p:cNvGrpSpPr/>
          <p:nvPr/>
        </p:nvGrpSpPr>
        <p:grpSpPr>
          <a:xfrm>
            <a:off x="1981200" y="1710324"/>
            <a:ext cx="8229600" cy="4151278"/>
            <a:chOff x="1492446" y="2067924"/>
            <a:chExt cx="6811766" cy="3436077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5953" t="-24485" r="-5953" b="-24485"/>
            <a:stretch/>
          </p:blipFill>
          <p:spPr>
            <a:xfrm>
              <a:off x="1492446" y="2067924"/>
              <a:ext cx="4297166" cy="1439625"/>
            </a:xfrm>
            <a:prstGeom prst="roundRect">
              <a:avLst>
                <a:gd name="adj" fmla="val 8805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  <p:pic>
          <p:nvPicPr>
            <p:cNvPr id="4" name="Picture 3">
              <a:hlinkClick r:id="rId4"/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654" r="6654"/>
            <a:stretch/>
          </p:blipFill>
          <p:spPr>
            <a:xfrm>
              <a:off x="6341434" y="2067924"/>
              <a:ext cx="1962778" cy="1439625"/>
            </a:xfrm>
            <a:prstGeom prst="roundRect">
              <a:avLst>
                <a:gd name="adj" fmla="val 8806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  <p:pic>
          <p:nvPicPr>
            <p:cNvPr id="5" name="Picture 4">
              <a:hlinkClick r:id="rId6"/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201" t="-3201" r="-3201" b="-3201"/>
            <a:stretch/>
          </p:blipFill>
          <p:spPr>
            <a:xfrm>
              <a:off x="5904002" y="4064376"/>
              <a:ext cx="2400210" cy="1439625"/>
            </a:xfrm>
            <a:prstGeom prst="roundRect">
              <a:avLst>
                <a:gd name="adj" fmla="val 8200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  <p:pic>
          <p:nvPicPr>
            <p:cNvPr id="6" name="Picture 5">
              <a:hlinkClick r:id="rId8"/>
            </p:cNvPr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9305" t="-5874" r="-9305" b="-12736"/>
            <a:stretch/>
          </p:blipFill>
          <p:spPr>
            <a:xfrm>
              <a:off x="1492446" y="4064376"/>
              <a:ext cx="3383118" cy="1439625"/>
            </a:xfrm>
            <a:prstGeom prst="roundRect">
              <a:avLst>
                <a:gd name="adj" fmla="val 10015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1009563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199" dirty="0"/>
              <a:t>Software University – High-Quality Education and </a:t>
            </a:r>
            <a:br>
              <a:rPr lang="en-US" sz="3199" dirty="0"/>
            </a:br>
            <a:r>
              <a:rPr lang="en-US" sz="3199" dirty="0"/>
              <a:t>Employment Opportunities </a:t>
            </a:r>
          </a:p>
          <a:p>
            <a:pPr lvl="1">
              <a:lnSpc>
                <a:spcPct val="100000"/>
              </a:lnSpc>
            </a:pPr>
            <a:r>
              <a:rPr lang="en-US" sz="2899" noProof="1">
                <a:hlinkClick r:id="rId3"/>
              </a:rPr>
              <a:t>softuni.bg</a:t>
            </a:r>
            <a:r>
              <a:rPr lang="en-US" sz="2899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199" dirty="0"/>
              <a:t>Software University Foundation</a:t>
            </a:r>
            <a:endParaRPr lang="bg-BG" sz="3199" dirty="0"/>
          </a:p>
          <a:p>
            <a:pPr lvl="1">
              <a:lnSpc>
                <a:spcPct val="100000"/>
              </a:lnSpc>
            </a:pPr>
            <a:r>
              <a:rPr lang="en-US" sz="2999" noProof="1">
                <a:hlinkClick r:id="rId4"/>
              </a:rPr>
              <a:t>http://softuni.foundation/</a:t>
            </a:r>
            <a:endParaRPr lang="en-US" sz="2999" noProof="1"/>
          </a:p>
          <a:p>
            <a:pPr>
              <a:lnSpc>
                <a:spcPct val="100000"/>
              </a:lnSpc>
            </a:pPr>
            <a:r>
              <a:rPr lang="en-US" sz="3199" dirty="0"/>
              <a:t>Software University @ Facebook</a:t>
            </a:r>
          </a:p>
          <a:p>
            <a:pPr marL="990278" lvl="1" indent="-380876" defTabSz="1218804">
              <a:lnSpc>
                <a:spcPct val="100000"/>
              </a:lnSpc>
              <a:tabLst>
                <a:tab pos="282490" algn="l"/>
              </a:tabLst>
              <a:defRPr/>
            </a:pPr>
            <a:r>
              <a:rPr lang="en-US" sz="2899" noProof="1">
                <a:solidFill>
                  <a:srgbClr val="234465"/>
                </a:solidFill>
                <a:hlinkClick r:id="rId5"/>
              </a:rPr>
              <a:t>facebook.com/SoftwareUniversity</a:t>
            </a:r>
            <a:endParaRPr lang="en-US" sz="2899" noProof="1">
              <a:solidFill>
                <a:srgbClr val="234465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3199" dirty="0"/>
              <a:t>Software University Forums</a:t>
            </a:r>
          </a:p>
          <a:p>
            <a:pPr marL="990278" lvl="1" indent="-380876" defTabSz="1218804">
              <a:lnSpc>
                <a:spcPct val="100000"/>
              </a:lnSpc>
              <a:tabLst>
                <a:tab pos="282490" algn="l"/>
              </a:tabLst>
              <a:defRPr/>
            </a:pPr>
            <a:r>
              <a:rPr lang="en-US" sz="2799" dirty="0">
                <a:hlinkClick r:id="rId6"/>
              </a:rPr>
              <a:t>forum.softuni.bg</a:t>
            </a:r>
            <a:endParaRPr lang="en-US" sz="2799" noProof="1"/>
          </a:p>
          <a:p>
            <a:pPr>
              <a:lnSpc>
                <a:spcPct val="100000"/>
              </a:lnSpc>
            </a:pPr>
            <a:endParaRPr lang="en-US" noProof="1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  <p:pic>
        <p:nvPicPr>
          <p:cNvPr id="15" name="Picture 14">
            <a:hlinkClick r:id="rId7"/>
            <a:extLst>
              <a:ext uri="{FF2B5EF4-FFF2-40B4-BE49-F238E27FC236}">
                <a16:creationId xmlns:a16="http://schemas.microsoft.com/office/drawing/2014/main" id="{FF8B5863-FC71-441D-893C-E681B70BF35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201" y="2538113"/>
            <a:ext cx="2122583" cy="529411"/>
          </a:xfrm>
          <a:prstGeom prst="rect">
            <a:avLst/>
          </a:prstGeom>
        </p:spPr>
      </p:pic>
      <p:pic>
        <p:nvPicPr>
          <p:cNvPr id="18" name="Picture 17">
            <a:hlinkClick r:id="rId3"/>
            <a:extLst>
              <a:ext uri="{FF2B5EF4-FFF2-40B4-BE49-F238E27FC236}">
                <a16:creationId xmlns:a16="http://schemas.microsoft.com/office/drawing/2014/main" id="{5AC70220-7037-4082-BB2D-BF1E99F91E0D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2728" y="2057401"/>
            <a:ext cx="3366866" cy="4482957"/>
          </a:xfrm>
          <a:prstGeom prst="rect">
            <a:avLst/>
          </a:prstGeom>
        </p:spPr>
      </p:pic>
      <p:pic>
        <p:nvPicPr>
          <p:cNvPr id="11" name="Picture 4">
            <a:hlinkClick r:id="rId10" tooltip="Software University @ Facebook"/>
            <a:extLst>
              <a:ext uri="{FF2B5EF4-FFF2-40B4-BE49-F238E27FC236}">
                <a16:creationId xmlns:a16="http://schemas.microsoft.com/office/drawing/2014/main" id="{7DE74804-3B64-4B79-BDD0-3E400F9EC1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34201" y="3654372"/>
            <a:ext cx="1118449" cy="1118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hlinkClick r:id="rId6" tooltip="Software University Discussion Forum"/>
            <a:extLst>
              <a:ext uri="{FF2B5EF4-FFF2-40B4-BE49-F238E27FC236}">
                <a16:creationId xmlns:a16="http://schemas.microsoft.com/office/drawing/2014/main" id="{E65F0011-8B8E-4A02-A422-9662ADE13CB5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200" y="5359668"/>
            <a:ext cx="1041962" cy="1041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512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en-US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54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3448" y="3810000"/>
            <a:ext cx="4642333" cy="1624244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9807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 can group related pieces of data into separate columns</a:t>
            </a:r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Storage vs. Management (2)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3375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8B4316C-FE89-43BE-A30A-E7C7FBFC7F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1" y="5171099"/>
            <a:ext cx="11429998" cy="1186588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</p:pic>
      <p:sp>
        <p:nvSpPr>
          <p:cNvPr id="10" name="Arrow: Down 9">
            <a:extLst>
              <a:ext uri="{FF2B5EF4-FFF2-40B4-BE49-F238E27FC236}">
                <a16:creationId xmlns:a16="http://schemas.microsoft.com/office/drawing/2014/main" id="{33B3F24D-F732-43CD-82C2-BB5534F3A2A9}"/>
              </a:ext>
            </a:extLst>
          </p:cNvPr>
          <p:cNvSpPr/>
          <p:nvPr/>
        </p:nvSpPr>
        <p:spPr>
          <a:xfrm>
            <a:off x="5787269" y="4346915"/>
            <a:ext cx="472856" cy="551205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0691" y="1845802"/>
            <a:ext cx="2402641" cy="2402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638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20106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Storing data is </a:t>
            </a:r>
            <a:r>
              <a:rPr lang="en-US" b="1" dirty="0">
                <a:solidFill>
                  <a:schemeClr val="bg1"/>
                </a:solidFill>
              </a:rPr>
              <a:t>not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/>
              <a:t>the primary reason to use a Database</a:t>
            </a:r>
          </a:p>
          <a:p>
            <a:r>
              <a:rPr lang="en-US" dirty="0"/>
              <a:t>Flat storage </a:t>
            </a:r>
            <a:r>
              <a:rPr lang="en-US" b="1" dirty="0">
                <a:solidFill>
                  <a:schemeClr val="bg1"/>
                </a:solidFill>
              </a:rPr>
              <a:t>eventually</a:t>
            </a:r>
            <a:r>
              <a:rPr lang="en-US" dirty="0"/>
              <a:t> runs into </a:t>
            </a:r>
            <a:r>
              <a:rPr lang="en-US" b="1" dirty="0">
                <a:solidFill>
                  <a:schemeClr val="bg1"/>
                </a:solidFill>
              </a:rPr>
              <a:t>issues</a:t>
            </a:r>
            <a:r>
              <a:rPr lang="en-US" dirty="0"/>
              <a:t> with</a:t>
            </a:r>
          </a:p>
          <a:p>
            <a:pPr lvl="1"/>
            <a:r>
              <a:rPr lang="en-US" dirty="0"/>
              <a:t>Size</a:t>
            </a:r>
          </a:p>
          <a:p>
            <a:pPr lvl="1"/>
            <a:r>
              <a:rPr lang="en-US" dirty="0"/>
              <a:t>Ease of updating</a:t>
            </a:r>
          </a:p>
          <a:p>
            <a:pPr lvl="1"/>
            <a:r>
              <a:rPr lang="en-US" dirty="0"/>
              <a:t>Accuracy</a:t>
            </a:r>
          </a:p>
          <a:p>
            <a:pPr lvl="1"/>
            <a:r>
              <a:rPr lang="en-US" dirty="0"/>
              <a:t>Security</a:t>
            </a:r>
          </a:p>
          <a:p>
            <a:pPr lvl="1"/>
            <a:r>
              <a:rPr lang="en-US" dirty="0"/>
              <a:t>Redundancy</a:t>
            </a:r>
          </a:p>
          <a:p>
            <a:pPr lvl="1"/>
            <a:r>
              <a:rPr lang="en-US" dirty="0"/>
              <a:t>Importance</a:t>
            </a:r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vs. Management (3)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3375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1026" name="Picture 2" descr="Ð ÐµÐ·ÑÐ»ÑÐ°Ñ Ñ Ð¸Ð·Ð¾Ð±ÑÐ°Ð¶ÐµÐ½Ð¸Ðµ Ð·Ð° folders png">
            <a:extLst>
              <a:ext uri="{FF2B5EF4-FFF2-40B4-BE49-F238E27FC236}">
                <a16:creationId xmlns:a16="http://schemas.microsoft.com/office/drawing/2014/main" id="{FCAAA1D7-556D-4E56-8FD7-1C72A21492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8181" y="2943433"/>
            <a:ext cx="3629854" cy="3372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286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A database is an </a:t>
            </a:r>
            <a:r>
              <a:rPr lang="en-US" b="1" dirty="0">
                <a:solidFill>
                  <a:schemeClr val="bg1"/>
                </a:solidFill>
              </a:rPr>
              <a:t>organized</a:t>
            </a:r>
            <a:r>
              <a:rPr lang="en-US" dirty="0"/>
              <a:t> collection of information</a:t>
            </a:r>
          </a:p>
          <a:p>
            <a:pPr lvl="1"/>
            <a:r>
              <a:rPr lang="en-US" dirty="0"/>
              <a:t>It imposes </a:t>
            </a:r>
            <a:r>
              <a:rPr lang="en-US" b="1" dirty="0">
                <a:solidFill>
                  <a:schemeClr val="bg1"/>
                </a:solidFill>
              </a:rPr>
              <a:t>rules</a:t>
            </a:r>
            <a:r>
              <a:rPr lang="en-US" dirty="0"/>
              <a:t> on the contained data</a:t>
            </a:r>
          </a:p>
          <a:p>
            <a:pPr lvl="1"/>
            <a:r>
              <a:rPr lang="en-US" dirty="0"/>
              <a:t>Relational storage first proposed by Edgar </a:t>
            </a:r>
            <a:r>
              <a:rPr lang="en-US" dirty="0" err="1"/>
              <a:t>Codd</a:t>
            </a:r>
            <a:r>
              <a:rPr lang="en-US" dirty="0"/>
              <a:t> in 1970</a:t>
            </a:r>
          </a:p>
          <a:p>
            <a:pPr>
              <a:spcBef>
                <a:spcPts val="2400"/>
              </a:spcBef>
            </a:pPr>
            <a:r>
              <a:rPr lang="en-US" dirty="0"/>
              <a:t>A </a:t>
            </a:r>
            <a:r>
              <a:rPr lang="en-US" b="1" dirty="0">
                <a:solidFill>
                  <a:schemeClr val="bg1"/>
                </a:solidFill>
              </a:rPr>
              <a:t>R</a:t>
            </a:r>
            <a:r>
              <a:rPr lang="en-US" dirty="0"/>
              <a:t>elational </a:t>
            </a:r>
            <a:r>
              <a:rPr lang="en-US" b="1" dirty="0">
                <a:solidFill>
                  <a:schemeClr val="bg1"/>
                </a:solidFill>
              </a:rPr>
              <a:t>D</a:t>
            </a:r>
            <a:r>
              <a:rPr lang="en-US" dirty="0"/>
              <a:t>ata </a:t>
            </a:r>
            <a:r>
              <a:rPr lang="en-US" b="1" dirty="0">
                <a:solidFill>
                  <a:schemeClr val="bg1"/>
                </a:solidFill>
              </a:rPr>
              <a:t>B</a:t>
            </a:r>
            <a:r>
              <a:rPr lang="en-US" dirty="0"/>
              <a:t>ase </a:t>
            </a:r>
            <a:r>
              <a:rPr lang="en-US" b="1" dirty="0">
                <a:solidFill>
                  <a:schemeClr val="bg1"/>
                </a:solidFill>
              </a:rPr>
              <a:t>M</a:t>
            </a:r>
            <a:r>
              <a:rPr lang="en-US" dirty="0"/>
              <a:t>anagement </a:t>
            </a:r>
            <a:r>
              <a:rPr lang="en-US" b="1" dirty="0">
                <a:solidFill>
                  <a:schemeClr val="bg1"/>
                </a:solidFill>
              </a:rPr>
              <a:t>S</a:t>
            </a:r>
            <a:r>
              <a:rPr lang="en-US" dirty="0"/>
              <a:t>ystem provides </a:t>
            </a:r>
            <a:br>
              <a:rPr lang="en-US" dirty="0"/>
            </a:br>
            <a:r>
              <a:rPr lang="en-US" dirty="0"/>
              <a:t>tools to </a:t>
            </a:r>
            <a:r>
              <a:rPr lang="en-US" b="1" dirty="0">
                <a:solidFill>
                  <a:schemeClr val="bg1"/>
                </a:solidFill>
              </a:rPr>
              <a:t>manage</a:t>
            </a:r>
            <a:r>
              <a:rPr lang="en-US" dirty="0"/>
              <a:t> the database</a:t>
            </a:r>
          </a:p>
          <a:p>
            <a:pPr lvl="1"/>
            <a:r>
              <a:rPr lang="en-US" dirty="0"/>
              <a:t>It </a:t>
            </a:r>
            <a:r>
              <a:rPr lang="en-US" b="1" dirty="0">
                <a:solidFill>
                  <a:schemeClr val="bg1"/>
                </a:solidFill>
              </a:rPr>
              <a:t>parses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requests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/>
              <a:t>from the user and takes the </a:t>
            </a:r>
            <a:br>
              <a:rPr lang="en-US" dirty="0"/>
            </a:br>
            <a:r>
              <a:rPr lang="en-US" b="1" dirty="0">
                <a:solidFill>
                  <a:schemeClr val="bg1"/>
                </a:solidFill>
              </a:rPr>
              <a:t>appropriate</a:t>
            </a:r>
            <a:r>
              <a:rPr lang="en-US" dirty="0"/>
              <a:t> action</a:t>
            </a:r>
          </a:p>
          <a:p>
            <a:pPr lvl="1"/>
            <a:r>
              <a:rPr lang="en-US" dirty="0"/>
              <a:t>The user doesn't have direct access to the stored data</a:t>
            </a:r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Databases and RDBMS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3375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9901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Database Engines</a:t>
            </a:r>
            <a:endParaRPr lang="bg-BG" dirty="0"/>
          </a:p>
        </p:txBody>
      </p:sp>
      <p:grpSp>
        <p:nvGrpSpPr>
          <p:cNvPr id="9" name="Group 8"/>
          <p:cNvGrpSpPr/>
          <p:nvPr/>
        </p:nvGrpSpPr>
        <p:grpSpPr>
          <a:xfrm>
            <a:off x="5086670" y="1295403"/>
            <a:ext cx="2018659" cy="2521856"/>
            <a:chOff x="3878107" y="914400"/>
            <a:chExt cx="4159406" cy="4184495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51313" y="914400"/>
              <a:ext cx="3886200" cy="388620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 cstate="hq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746218">
              <a:off x="3732212" y="2503574"/>
              <a:ext cx="2741216" cy="244942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06803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SoftUni3_1">
  <a:themeElements>
    <a:clrScheme name="Custom 2">
      <a:dk1>
        <a:srgbClr val="234465"/>
      </a:dk1>
      <a:lt1>
        <a:srgbClr val="FFA000"/>
      </a:lt1>
      <a:dk2>
        <a:srgbClr val="234465"/>
      </a:dk2>
      <a:lt2>
        <a:srgbClr val="FFFFFF"/>
      </a:lt2>
      <a:accent1>
        <a:srgbClr val="F7C86D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F2AC44"/>
      </a:hlink>
      <a:folHlink>
        <a:srgbClr val="F6C781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3_1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15124</TotalTime>
  <Words>1565</Words>
  <Application>Microsoft Office PowerPoint</Application>
  <PresentationFormat>Widescreen</PresentationFormat>
  <Paragraphs>514</Paragraphs>
  <Slides>54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1" baseType="lpstr">
      <vt:lpstr>맑은 고딕</vt:lpstr>
      <vt:lpstr>Arial</vt:lpstr>
      <vt:lpstr>Calibri</vt:lpstr>
      <vt:lpstr>Consolas</vt:lpstr>
      <vt:lpstr>Wingdings</vt:lpstr>
      <vt:lpstr>Wingdings 2</vt:lpstr>
      <vt:lpstr>1_SoftUni3_1</vt:lpstr>
      <vt:lpstr>Introduction to Databases</vt:lpstr>
      <vt:lpstr>Table of Contents</vt:lpstr>
      <vt:lpstr>Questions</vt:lpstr>
      <vt:lpstr>PowerPoint Presentation</vt:lpstr>
      <vt:lpstr>Storage vs. Management</vt:lpstr>
      <vt:lpstr>Storage vs. Management (2)</vt:lpstr>
      <vt:lpstr>Storage vs. Management (3)</vt:lpstr>
      <vt:lpstr>Databases and RDBMS</vt:lpstr>
      <vt:lpstr>PowerPoint Presentation</vt:lpstr>
      <vt:lpstr>Database Engine Flow</vt:lpstr>
      <vt:lpstr>Download Clients &amp; Servers</vt:lpstr>
      <vt:lpstr>SQL Server Architecture</vt:lpstr>
      <vt:lpstr>Database Table Elements</vt:lpstr>
      <vt:lpstr>Structured Query Language</vt:lpstr>
      <vt:lpstr>PowerPoint Presentation</vt:lpstr>
      <vt:lpstr>Why Split Related Data?</vt:lpstr>
      <vt:lpstr>Related Tables</vt:lpstr>
      <vt:lpstr>Relational Diagrams</vt:lpstr>
      <vt:lpstr>PowerPoint Presentation</vt:lpstr>
      <vt:lpstr>Procedures, Functions and Triggers</vt:lpstr>
      <vt:lpstr>PowerPoint Presentation</vt:lpstr>
      <vt:lpstr>Data Types in SQL Server</vt:lpstr>
      <vt:lpstr>Data Types in SQL Server (2)</vt:lpstr>
      <vt:lpstr>PowerPoint Presentation</vt:lpstr>
      <vt:lpstr>Creating a New Database</vt:lpstr>
      <vt:lpstr>Creating Tables</vt:lpstr>
      <vt:lpstr>Creating Tables (2)</vt:lpstr>
      <vt:lpstr>Creating Tables (3)</vt:lpstr>
      <vt:lpstr>Creating Tables (4)</vt:lpstr>
      <vt:lpstr>Storing and Retrieving Data</vt:lpstr>
      <vt:lpstr>Storing and Retrieving Data (2)</vt:lpstr>
      <vt:lpstr>Altering Tables</vt:lpstr>
      <vt:lpstr>PowerPoint Presentation</vt:lpstr>
      <vt:lpstr>SQL Queries</vt:lpstr>
      <vt:lpstr>Table Creation in SQL</vt:lpstr>
      <vt:lpstr>Retrieve Records in SQL</vt:lpstr>
      <vt:lpstr>PowerPoint Presentation</vt:lpstr>
      <vt:lpstr>Custom Column Properties</vt:lpstr>
      <vt:lpstr>Custom Column Properties (2)</vt:lpstr>
      <vt:lpstr>PowerPoint Presentation</vt:lpstr>
      <vt:lpstr>Altering Tables Using SQL</vt:lpstr>
      <vt:lpstr>Altering Tables Using SQL (2)</vt:lpstr>
      <vt:lpstr>Altering Tables Using SQL (3)</vt:lpstr>
      <vt:lpstr>Altering Tables Using SQL (4)</vt:lpstr>
      <vt:lpstr>PowerPoint Presentation</vt:lpstr>
      <vt:lpstr>Deleting from Database</vt:lpstr>
      <vt:lpstr>Dropping and Truncating</vt:lpstr>
      <vt:lpstr>Dropping and Truncating (2)</vt:lpstr>
      <vt:lpstr>Summary</vt:lpstr>
      <vt:lpstr>PowerPoint Presentation</vt:lpstr>
      <vt:lpstr>SoftUni Diamond Partners</vt:lpstr>
      <vt:lpstr>SoftUni Organizational Partners</vt:lpstr>
      <vt:lpstr>Trainings @ Software University (SoftUni)</vt:lpstr>
      <vt:lpstr>License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Databases. Data Definition and Data Types</dc:title>
  <dc:subject>Databases Basics - MS SQL Server - Practical Training Course @ SoftUni</dc:subject>
  <dc:creator>Software University</dc:creator>
  <cp:keywords>Databases, SQL, programming, SoftUni, Software University, programming, software development, software engineering, course, database systems</cp:keywords>
  <dc:description>https://softuni.bg/opencourses/databases-basics-ms-sql-server</dc:description>
  <cp:lastModifiedBy>Stoyan</cp:lastModifiedBy>
  <cp:revision>459</cp:revision>
  <dcterms:created xsi:type="dcterms:W3CDTF">2018-05-23T13:08:44Z</dcterms:created>
  <dcterms:modified xsi:type="dcterms:W3CDTF">2019-09-15T13:19:11Z</dcterms:modified>
  <cp:category>db;databases;sql;programming;computer programming;software development</cp:category>
</cp:coreProperties>
</file>